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
  </p:notesMasterIdLst>
  <p:sldIdLst>
    <p:sldId id="256" r:id="rId2"/>
    <p:sldId id="257" r:id="rId3"/>
    <p:sldId id="275" r:id="rId4"/>
    <p:sldId id="260" r:id="rId5"/>
    <p:sldId id="261" r:id="rId6"/>
    <p:sldId id="262" r:id="rId7"/>
    <p:sldId id="276" r:id="rId8"/>
    <p:sldId id="265" r:id="rId9"/>
    <p:sldId id="277" r:id="rId10"/>
    <p:sldId id="27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9" autoAdjust="0"/>
  </p:normalViewPr>
  <p:slideViewPr>
    <p:cSldViewPr>
      <p:cViewPr>
        <p:scale>
          <a:sx n="100" d="100"/>
          <a:sy n="100" d="100"/>
        </p:scale>
        <p:origin x="-130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AFDC4-D769-411D-9FAE-23CF4ED4C8FE}" type="datetimeFigureOut">
              <a:rPr lang="en-US" smtClean="0"/>
              <a:pPr/>
              <a:t>6/30/2014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F9ACF-A3BC-4570-B3E8-73DE3C502A93}" type="slidenum">
              <a:rPr lang="en-US" smtClean="0"/>
              <a:pPr/>
              <a:t>‹#›</a:t>
            </a:fld>
            <a:endParaRPr lang="en-US"/>
          </a:p>
        </p:txBody>
      </p:sp>
    </p:spTree>
    <p:extLst>
      <p:ext uri="{BB962C8B-B14F-4D97-AF65-F5344CB8AC3E}">
        <p14:creationId xmlns:p14="http://schemas.microsoft.com/office/powerpoint/2010/main" val="2448022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My name is Emily Squyres</a:t>
            </a:r>
            <a:r>
              <a:rPr lang="en-US" baseline="0" dirty="0" smtClean="0"/>
              <a:t> from the University of Louisiana at Lafayette.  I am currently working on my master’s degree and am a proud member of the Louisiana Contextual Science Research Group, spearheaded by my advisor, mentor and friend, Dr. Emily Sandoz.</a:t>
            </a:r>
          </a:p>
          <a:p>
            <a:pPr marL="171450" indent="-171450">
              <a:buFont typeface="Arial" pitchFamily="34" charset="0"/>
              <a:buChar char="•"/>
            </a:pPr>
            <a:r>
              <a:rPr lang="en-US" baseline="0" dirty="0" smtClean="0"/>
              <a:t>Today I want to talk about the social context for learning self-stigmatization among people struggling with obesity. </a:t>
            </a:r>
            <a:endParaRPr lang="en-US"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1</a:t>
            </a:fld>
            <a:endParaRPr lang="en-US"/>
          </a:p>
        </p:txBody>
      </p:sp>
    </p:spTree>
    <p:extLst>
      <p:ext uri="{BB962C8B-B14F-4D97-AF65-F5344CB8AC3E}">
        <p14:creationId xmlns:p14="http://schemas.microsoft.com/office/powerpoint/2010/main" val="238031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10</a:t>
            </a:fld>
            <a:endParaRPr lang="en-US"/>
          </a:p>
        </p:txBody>
      </p:sp>
    </p:spTree>
    <p:extLst>
      <p:ext uri="{BB962C8B-B14F-4D97-AF65-F5344CB8AC3E}">
        <p14:creationId xmlns:p14="http://schemas.microsoft.com/office/powerpoint/2010/main" val="355583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It shouldn’t come as a surprise that the U.S. is battling a problem with obesity.</a:t>
            </a:r>
          </a:p>
          <a:p>
            <a:pPr marL="171450" indent="-171450">
              <a:buFont typeface="Arial" pitchFamily="34" charset="0"/>
              <a:buChar char="•"/>
            </a:pPr>
            <a:r>
              <a:rPr lang="en-US" sz="1600" baseline="0" dirty="0" smtClean="0"/>
              <a:t>The U.S. has the second highest rates with ~32% of adults and 17% of kids being obese. (Mexico kicked us out of the top spot)</a:t>
            </a:r>
          </a:p>
          <a:p>
            <a:pPr marL="628650" lvl="1" indent="-171450">
              <a:buFont typeface="Arial" pitchFamily="34" charset="0"/>
              <a:buChar char="•"/>
            </a:pPr>
            <a:r>
              <a:rPr lang="en-US" sz="1600" baseline="0" dirty="0" smtClean="0"/>
              <a:t>Since the 80’s these rates have doubled for adults and tripled for kids.</a:t>
            </a:r>
          </a:p>
          <a:p>
            <a:pPr marL="628650" lvl="1" indent="-171450">
              <a:buFont typeface="Arial" pitchFamily="34" charset="0"/>
              <a:buChar char="•"/>
            </a:pPr>
            <a:endParaRPr lang="en-US" sz="1600" baseline="0" dirty="0" smtClean="0"/>
          </a:p>
          <a:p>
            <a:pPr marL="171450" indent="-171450">
              <a:buFont typeface="Arial" pitchFamily="34" charset="0"/>
              <a:buChar char="•"/>
            </a:pPr>
            <a:r>
              <a:rPr lang="en-US" sz="1600" baseline="0" dirty="0" smtClean="0"/>
              <a:t>U.S. Center of Disease Control &amp; Prevention estimates that by 2030 we could be facing 42% of the adult population being obese.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We frequently hear that obesity is affecting the physical health of the individual which also affects healthcare costs.</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Rarely do we hear the discussion turning towards the individual’s quality of life.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But how can an individual have a high level of quality of life when they are stigmatized because of their body weight?</a:t>
            </a:r>
          </a:p>
          <a:p>
            <a:pPr marL="171450" indent="-171450">
              <a:buFont typeface="Arial" pitchFamily="34" charset="0"/>
              <a:buChar char="•"/>
            </a:pPr>
            <a:endParaRPr lang="en-US" baseline="0" dirty="0" smtClean="0"/>
          </a:p>
          <a:p>
            <a:pPr marL="171450" indent="-171450">
              <a:buFont typeface="Arial" pitchFamily="34" charset="0"/>
              <a:buChar char="•"/>
            </a:pPr>
            <a:endParaRPr lang="en-US" baseline="0" dirty="0" smtClean="0"/>
          </a:p>
          <a:p>
            <a:pPr marL="1085850" lvl="2"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2</a:t>
            </a:fld>
            <a:endParaRPr lang="en-US"/>
          </a:p>
        </p:txBody>
      </p:sp>
    </p:spTree>
    <p:extLst>
      <p:ext uri="{BB962C8B-B14F-4D97-AF65-F5344CB8AC3E}">
        <p14:creationId xmlns:p14="http://schemas.microsoft.com/office/powerpoint/2010/main" val="46348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I’d like to ask you to take a moment and imagine yourself heavier than you are now.  Notice the weight of your body, your arms, your legs,  feel gravity pushing down on you.  Imagine your body slowing growing larger as your legs slide off of the edges of the chair, as your stomach pushes against the waistband  of your pants.  Imagine how heavy your arms and legs feel, how difficult it is to move around, how awkward you feel, how tired you are.  Imagine that you’re much heavier than you were, walking is difficult and tiring, the pressure on your knees and ankles is tremendous.  </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Keeping all of that in mind, feeling so heavy and not being able to remember ever being any different,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Now imagine that you’re crossing the street when you hear “you’re fat” yelled out of the window of a passing car.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if you didn’t know that already, with every step you take, every time you look in the mirror, every time you sit in a chair that is a little too snug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everytime</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you start a diet and then fail….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But the yeller thinks that you didn’t hear him so he continues to yell “you’re fat” with increasing volume as you duck your head and try to walk faster despite how much your knees hurt.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Go ahead and open your eyes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I’d like for you to imagine if you really were that heavy, if in one year from now you looked in the mirror and realized that you’d gained twenty pounds, fifty, seventy-five, 100 pounds.  What would you think about yourself?  “I am ____”.  Did you think that you were ugly, gross, disgusting, weak, stupid, lazy?  Those are the more common stereotypes held about obesity.  Did anyone think “that wouldn’t happen to me”?  If so, ask yourself why it wouldn’t happen to you.  The odds are that the answer involves a negative stereotype</a:t>
            </a:r>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3</a:t>
            </a:fld>
            <a:endParaRPr lang="en-US"/>
          </a:p>
        </p:txBody>
      </p:sp>
    </p:spTree>
    <p:extLst>
      <p:ext uri="{BB962C8B-B14F-4D97-AF65-F5344CB8AC3E}">
        <p14:creationId xmlns:p14="http://schemas.microsoft.com/office/powerpoint/2010/main" val="129849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Stigma &amp; Obesity</a:t>
            </a:r>
          </a:p>
          <a:p>
            <a:pPr marL="1200150" marR="0" lvl="2" indent="-285750">
              <a:spcBef>
                <a:spcPts val="0"/>
              </a:spcBef>
              <a:spcAft>
                <a:spcPts val="0"/>
              </a:spcAft>
              <a:buFont typeface="+mj-lt"/>
              <a:buAutoNum type="romanLcPeriod"/>
            </a:pPr>
            <a:r>
              <a:rPr lang="en-US" sz="1400" kern="1200" dirty="0" smtClean="0">
                <a:solidFill>
                  <a:schemeClr val="tx1"/>
                </a:solidFill>
                <a:effectLst/>
                <a:latin typeface="+mn-lt"/>
                <a:ea typeface="+mn-ea"/>
                <a:cs typeface="+mn-cs"/>
              </a:rPr>
              <a:t>A stigmatized person is perceived to be different from the norms due to an undesirable characteristic which leads to a devaluation in certain social contexts. </a:t>
            </a:r>
            <a:endParaRPr lang="en-US" sz="1400" dirty="0" smtClean="0">
              <a:effectLst/>
              <a:latin typeface="Cambria"/>
              <a:ea typeface="MS Mincho"/>
              <a:cs typeface="Times New Roman"/>
            </a:endParaRPr>
          </a:p>
          <a:p>
            <a:pPr marL="1200150" marR="0" lvl="2" indent="-285750">
              <a:spcBef>
                <a:spcPts val="0"/>
              </a:spcBef>
              <a:spcAft>
                <a:spcPts val="0"/>
              </a:spcAft>
              <a:buFont typeface="+mj-lt"/>
              <a:buAutoNum type="romanLcPeriod"/>
            </a:pPr>
            <a:r>
              <a:rPr lang="en-US" sz="1400" dirty="0" smtClean="0">
                <a:effectLst/>
                <a:latin typeface="Cambria"/>
                <a:ea typeface="MS Mincho"/>
                <a:cs typeface="Times New Roman"/>
              </a:rPr>
              <a:t>Some</a:t>
            </a:r>
            <a:r>
              <a:rPr lang="en-US" sz="1400" baseline="0" dirty="0" smtClean="0">
                <a:effectLst/>
                <a:latin typeface="Cambria"/>
                <a:ea typeface="MS Mincho"/>
                <a:cs typeface="Times New Roman"/>
              </a:rPr>
              <a:t> of t</a:t>
            </a:r>
            <a:r>
              <a:rPr lang="en-US" sz="1400" dirty="0" smtClean="0">
                <a:effectLst/>
                <a:latin typeface="Cambria"/>
                <a:ea typeface="MS Mincho"/>
                <a:cs typeface="Times New Roman"/>
              </a:rPr>
              <a:t>hese contexts are work, school, </a:t>
            </a:r>
            <a:r>
              <a:rPr lang="en-US" sz="1400" baseline="0" dirty="0" smtClean="0">
                <a:effectLst/>
                <a:latin typeface="Cambria"/>
                <a:ea typeface="MS Mincho"/>
                <a:cs typeface="Times New Roman"/>
              </a:rPr>
              <a:t>movie theater, airport, airplane, anywhere that an obese person can go and the most popular place is at….</a:t>
            </a:r>
            <a:endParaRPr lang="en-US" sz="1400" dirty="0" smtClean="0">
              <a:effectLst/>
              <a:latin typeface="Cambria"/>
              <a:ea typeface="MS Mincho"/>
              <a:cs typeface="Times New Roman"/>
            </a:endParaRPr>
          </a:p>
          <a:p>
            <a:pPr marL="1657350" marR="0" lvl="3" indent="-285750">
              <a:spcBef>
                <a:spcPts val="0"/>
              </a:spcBef>
              <a:spcAft>
                <a:spcPts val="0"/>
              </a:spcAft>
              <a:buFont typeface="Arial"/>
              <a:buChar char="•"/>
            </a:pPr>
            <a:r>
              <a:rPr lang="en-US" sz="1400" dirty="0" smtClean="0">
                <a:effectLst/>
                <a:latin typeface="Cambria"/>
                <a:ea typeface="MS Mincho"/>
                <a:cs typeface="Times New Roman"/>
              </a:rPr>
              <a:t> Home (Yep, I said home)</a:t>
            </a:r>
          </a:p>
          <a:p>
            <a:pPr marL="1657350" marR="0" lvl="3" indent="-285750">
              <a:spcBef>
                <a:spcPts val="0"/>
              </a:spcBef>
              <a:spcAft>
                <a:spcPts val="0"/>
              </a:spcAft>
              <a:buFont typeface="Arial"/>
              <a:buChar char="•"/>
            </a:pPr>
            <a:r>
              <a:rPr lang="en-US" sz="1400" dirty="0" err="1" smtClean="0">
                <a:effectLst/>
                <a:latin typeface="Cambria"/>
                <a:ea typeface="MS Mincho"/>
                <a:cs typeface="Times New Roman"/>
              </a:rPr>
              <a:t>Puhl</a:t>
            </a:r>
            <a:r>
              <a:rPr lang="en-US" sz="1400" dirty="0" smtClean="0">
                <a:effectLst/>
                <a:latin typeface="Cambria"/>
                <a:ea typeface="MS Mincho"/>
                <a:cs typeface="Times New Roman"/>
              </a:rPr>
              <a:t> &amp; Brownell (2006) found that,</a:t>
            </a:r>
            <a:r>
              <a:rPr lang="en-US" sz="1400" baseline="0" dirty="0" smtClean="0">
                <a:effectLst/>
                <a:latin typeface="Cambria"/>
                <a:ea typeface="MS Mincho"/>
                <a:cs typeface="Times New Roman"/>
              </a:rPr>
              <a:t> </a:t>
            </a:r>
            <a:r>
              <a:rPr lang="en-US" sz="1400" dirty="0" smtClean="0">
                <a:effectLst/>
                <a:latin typeface="Cambria"/>
                <a:ea typeface="MS Mincho"/>
                <a:cs typeface="Times New Roman"/>
              </a:rPr>
              <a:t>as rated by obese participants, the most severe sources of stigma are family and friends.</a:t>
            </a:r>
          </a:p>
          <a:p>
            <a:pPr marL="2114550" marR="0" lvl="4" indent="-2857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effectLst/>
                <a:latin typeface="Cambria"/>
                <a:ea typeface="MS Mincho"/>
                <a:cs typeface="Times New Roman"/>
              </a:rPr>
              <a:t>Cramer &amp; </a:t>
            </a:r>
            <a:r>
              <a:rPr lang="en-US" sz="1400" dirty="0" err="1" smtClean="0">
                <a:effectLst/>
                <a:latin typeface="Cambria"/>
                <a:ea typeface="MS Mincho"/>
                <a:cs typeface="Times New Roman"/>
              </a:rPr>
              <a:t>Steinwert</a:t>
            </a:r>
            <a:r>
              <a:rPr lang="en-US" sz="1400" dirty="0" smtClean="0">
                <a:effectLst/>
                <a:latin typeface="Cambria"/>
                <a:ea typeface="MS Mincho"/>
                <a:cs typeface="Times New Roman"/>
              </a:rPr>
              <a:t> (1998) found that kids as young as three years old subscribe to the cultural stigma of obesity.</a:t>
            </a:r>
          </a:p>
          <a:p>
            <a:pPr marL="2114550" marR="0" lvl="4" indent="-285750">
              <a:spcBef>
                <a:spcPts val="0"/>
              </a:spcBef>
              <a:spcAft>
                <a:spcPts val="0"/>
              </a:spcAft>
              <a:buFont typeface="Arial"/>
              <a:buChar char="•"/>
            </a:pPr>
            <a:r>
              <a:rPr lang="en-US" sz="1400" dirty="0" smtClean="0">
                <a:effectLst/>
                <a:latin typeface="Cambria"/>
                <a:ea typeface="MS Mincho"/>
                <a:cs typeface="Times New Roman"/>
              </a:rPr>
              <a:t>Healthcare professionals (doctors, nurses, dieticians, psychiatrists, psychologists, therapists)  </a:t>
            </a:r>
          </a:p>
          <a:p>
            <a:pPr marL="2514600" marR="0" lvl="5" indent="-228600">
              <a:spcBef>
                <a:spcPts val="0"/>
              </a:spcBef>
              <a:spcAft>
                <a:spcPts val="0"/>
              </a:spcAft>
              <a:buFont typeface="+mj-lt"/>
              <a:buAutoNum type="arabicPeriod"/>
            </a:pPr>
            <a:r>
              <a:rPr lang="en-US" sz="1400" dirty="0" smtClean="0">
                <a:effectLst/>
                <a:latin typeface="Cambria"/>
                <a:ea typeface="MS Mincho"/>
                <a:cs typeface="Times New Roman"/>
              </a:rPr>
              <a:t>In</a:t>
            </a:r>
            <a:r>
              <a:rPr lang="en-US" sz="1400" baseline="0" dirty="0" smtClean="0">
                <a:effectLst/>
                <a:latin typeface="Cambria"/>
                <a:ea typeface="MS Mincho"/>
                <a:cs typeface="Times New Roman"/>
              </a:rPr>
              <a:t> 2003 </a:t>
            </a:r>
            <a:r>
              <a:rPr lang="en-US" sz="1400" dirty="0" smtClean="0">
                <a:effectLst/>
                <a:latin typeface="Cambria"/>
                <a:ea typeface="MS Mincho"/>
                <a:cs typeface="Times New Roman"/>
              </a:rPr>
              <a:t>Schwartz, Chambliss, Brownell, Blair &amp; </a:t>
            </a:r>
            <a:r>
              <a:rPr lang="en-US" sz="1400" dirty="0" err="1" smtClean="0">
                <a:effectLst/>
                <a:latin typeface="Cambria"/>
                <a:ea typeface="MS Mincho"/>
                <a:cs typeface="Times New Roman"/>
              </a:rPr>
              <a:t>Billington</a:t>
            </a:r>
            <a:r>
              <a:rPr lang="en-US" sz="1400" dirty="0" smtClean="0">
                <a:effectLst/>
                <a:latin typeface="Cambria"/>
                <a:ea typeface="MS Mincho"/>
                <a:cs typeface="Times New Roman"/>
              </a:rPr>
              <a:t> administered the Implicit Attitude Test to a group of researchers who were attending the annual meeting of the North American Association for the Study of Obesity.  </a:t>
            </a:r>
          </a:p>
          <a:p>
            <a:pPr marL="2514600" marR="0" lvl="5" indent="-228600">
              <a:spcBef>
                <a:spcPts val="0"/>
              </a:spcBef>
              <a:spcAft>
                <a:spcPts val="0"/>
              </a:spcAft>
              <a:buFont typeface="+mj-lt"/>
              <a:buAutoNum type="arabicPeriod"/>
            </a:pPr>
            <a:r>
              <a:rPr lang="en-US" sz="1400" dirty="0" smtClean="0">
                <a:effectLst/>
                <a:latin typeface="Cambria"/>
                <a:ea typeface="MS Mincho"/>
                <a:cs typeface="Times New Roman"/>
              </a:rPr>
              <a:t>Results: Significant anti-fat bias seen on explicit and implicit measures</a:t>
            </a:r>
          </a:p>
          <a:p>
            <a:pPr marL="2514600" marR="0" lvl="5" indent="-228600">
              <a:spcBef>
                <a:spcPts val="0"/>
              </a:spcBef>
              <a:spcAft>
                <a:spcPts val="0"/>
              </a:spcAft>
              <a:buFont typeface="+mj-lt"/>
              <a:buAutoNum type="arabicPeriod"/>
            </a:pPr>
            <a:r>
              <a:rPr lang="en-US" sz="1400" dirty="0" smtClean="0">
                <a:effectLst/>
                <a:latin typeface="Cambria"/>
                <a:ea typeface="MS Mincho"/>
                <a:cs typeface="Times New Roman"/>
              </a:rPr>
              <a:t>How is this possible?  These are people who work day in and day out with folks suffering from obesity.</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It’s most likely explained</a:t>
            </a:r>
            <a:r>
              <a:rPr lang="en-US" sz="1400" baseline="0" dirty="0" smtClean="0">
                <a:effectLst/>
                <a:latin typeface="Cambria"/>
                <a:ea typeface="MS Mincho"/>
                <a:cs typeface="Times New Roman"/>
              </a:rPr>
              <a:t> by c</a:t>
            </a:r>
            <a:r>
              <a:rPr lang="en-US" sz="1400" dirty="0" smtClean="0">
                <a:effectLst/>
                <a:latin typeface="Cambria"/>
                <a:ea typeface="MS Mincho"/>
                <a:cs typeface="Times New Roman"/>
              </a:rPr>
              <a:t>haracteristics that are thought of as being within the individual’s control are more likely to be vilified.</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Obesity is most commonly thought of as an imbalance between energy intake and energy output and hence thought of as controllable.  </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Protestant ethic is an ideology that incorporates the ideas that success is due to hard work.  Therefore, a lack of success is caused by immoral weaknesses like a lack of self-discipline (Quinn &amp; Crocker, 1999). </a:t>
            </a:r>
          </a:p>
          <a:p>
            <a:pPr marL="2057400" marR="0" lvl="4" indent="-228600">
              <a:spcBef>
                <a:spcPts val="0"/>
              </a:spcBef>
              <a:spcAft>
                <a:spcPts val="0"/>
              </a:spcAft>
              <a:buFont typeface="+mj-lt"/>
              <a:buAutoNum type="alphaLcPeriod"/>
            </a:pPr>
            <a:r>
              <a:rPr lang="en-US" sz="1400" dirty="0" smtClean="0">
                <a:effectLst/>
                <a:latin typeface="Cambria"/>
                <a:ea typeface="MS Mincho"/>
                <a:cs typeface="Times New Roman"/>
              </a:rPr>
              <a:t>Allison, </a:t>
            </a:r>
            <a:r>
              <a:rPr lang="en-US" sz="1400" dirty="0" err="1" smtClean="0">
                <a:effectLst/>
                <a:latin typeface="Cambria"/>
                <a:ea typeface="MS Mincho"/>
                <a:cs typeface="Times New Roman"/>
              </a:rPr>
              <a:t>Basile</a:t>
            </a:r>
            <a:r>
              <a:rPr lang="en-US" sz="1400" dirty="0" smtClean="0">
                <a:effectLst/>
                <a:latin typeface="Cambria"/>
                <a:ea typeface="MS Mincho"/>
                <a:cs typeface="Times New Roman"/>
              </a:rPr>
              <a:t> &amp; </a:t>
            </a:r>
            <a:r>
              <a:rPr lang="en-US" sz="1400" dirty="0" err="1" smtClean="0">
                <a:effectLst/>
                <a:latin typeface="Cambria"/>
                <a:ea typeface="MS Mincho"/>
                <a:cs typeface="Times New Roman"/>
              </a:rPr>
              <a:t>Yuker</a:t>
            </a:r>
            <a:r>
              <a:rPr lang="en-US" sz="1400" dirty="0" smtClean="0">
                <a:effectLst/>
                <a:latin typeface="Cambria"/>
                <a:ea typeface="MS Mincho"/>
                <a:cs typeface="Times New Roman"/>
              </a:rPr>
              <a:t> (1991) found that people view obese people more positively when they believe that the obese do not have any control over their weight.</a:t>
            </a:r>
          </a:p>
          <a:p>
            <a:pPr marL="171450" indent="-171450">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4</a:t>
            </a:fld>
            <a:endParaRPr lang="en-US"/>
          </a:p>
        </p:txBody>
      </p:sp>
    </p:spTree>
    <p:extLst>
      <p:ext uri="{BB962C8B-B14F-4D97-AF65-F5344CB8AC3E}">
        <p14:creationId xmlns:p14="http://schemas.microsoft.com/office/powerpoint/2010/main" val="330861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342900" marR="0" lvl="0" indent="-342900">
              <a:spcBef>
                <a:spcPts val="0"/>
              </a:spcBef>
              <a:spcAft>
                <a:spcPts val="0"/>
              </a:spcAft>
              <a:buFont typeface="+mj-lt"/>
              <a:buAutoNum type="romanUcPeriod"/>
            </a:pPr>
            <a:r>
              <a:rPr lang="en-US" sz="1400" dirty="0" smtClean="0">
                <a:effectLst/>
                <a:latin typeface="Cambria"/>
                <a:ea typeface="MS Mincho"/>
                <a:cs typeface="Times New Roman"/>
              </a:rPr>
              <a:t>Social Identity Theory</a:t>
            </a:r>
          </a:p>
          <a:p>
            <a:pPr marL="800100" marR="0" lvl="1" indent="-342900">
              <a:spcBef>
                <a:spcPts val="0"/>
              </a:spcBef>
              <a:spcAft>
                <a:spcPts val="0"/>
              </a:spcAft>
              <a:buFont typeface="+mj-lt"/>
              <a:buAutoNum type="alphaLcPeriod"/>
            </a:pPr>
            <a:r>
              <a:rPr lang="en-US" sz="1400" dirty="0" smtClean="0">
                <a:effectLst/>
                <a:latin typeface="Cambria"/>
                <a:ea typeface="MS Mincho"/>
                <a:cs typeface="Times New Roman"/>
              </a:rPr>
              <a:t>So, now that we’ve discussed sources</a:t>
            </a:r>
            <a:r>
              <a:rPr lang="en-US" sz="1400" baseline="0" dirty="0" smtClean="0">
                <a:effectLst/>
                <a:latin typeface="Cambria"/>
                <a:ea typeface="MS Mincho"/>
                <a:cs typeface="Times New Roman"/>
              </a:rPr>
              <a:t> of stigma, we can begin to talk about how it affects the obese individual.</a:t>
            </a:r>
            <a:endParaRPr lang="en-US" sz="1400" dirty="0" smtClean="0">
              <a:effectLst/>
              <a:latin typeface="Cambria"/>
              <a:ea typeface="MS Mincho"/>
              <a:cs typeface="Times New Roman"/>
            </a:endParaRPr>
          </a:p>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Social Identity Theory says that people tend to identify themselves as members of a group.  </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Group members tend to show an in group bias towards fellow group members and an </a:t>
            </a:r>
            <a:r>
              <a:rPr lang="en-US" sz="1400" dirty="0" err="1" smtClean="0">
                <a:effectLst/>
                <a:latin typeface="Cambria"/>
                <a:ea typeface="MS Mincho"/>
                <a:cs typeface="Times New Roman"/>
              </a:rPr>
              <a:t>outgroup</a:t>
            </a:r>
            <a:r>
              <a:rPr lang="en-US" sz="1400" dirty="0" smtClean="0">
                <a:effectLst/>
                <a:latin typeface="Cambria"/>
                <a:ea typeface="MS Mincho"/>
                <a:cs typeface="Times New Roman"/>
              </a:rPr>
              <a:t> bias against other groups.</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Almost all groups exhibit this behavior except for obese people .</a:t>
            </a:r>
          </a:p>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Obese people tend to exhibit an </a:t>
            </a:r>
            <a:r>
              <a:rPr lang="en-US" sz="1400" dirty="0" err="1" smtClean="0">
                <a:effectLst/>
                <a:latin typeface="Cambria"/>
                <a:ea typeface="MS Mincho"/>
                <a:cs typeface="Times New Roman"/>
              </a:rPr>
              <a:t>outgroup</a:t>
            </a:r>
            <a:r>
              <a:rPr lang="en-US" sz="1400" dirty="0" smtClean="0">
                <a:effectLst/>
                <a:latin typeface="Cambria"/>
                <a:ea typeface="MS Mincho"/>
                <a:cs typeface="Times New Roman"/>
              </a:rPr>
              <a:t> bias towards thin people and against other overweight or obese people.</a:t>
            </a:r>
          </a:p>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Couple of different theories about this finding:</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Obese individuals don’t categorize themselves as being “that fat” so they can’t be a member of that group.</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Over identification:  She is supposed to be disgusting for being fat so I must be disgusting too, hence we’re all disgusting and should not be looked upon nicely.</a:t>
            </a:r>
          </a:p>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When we were about a year old we learned “I” and by extension “you”.  Social identity theory speaks to how we begin to distinguish “us” from “them”.</a:t>
            </a:r>
          </a:p>
          <a:p>
            <a:pPr marL="285750" marR="0" lvl="0" indent="-285750">
              <a:spcBef>
                <a:spcPts val="0"/>
              </a:spcBef>
              <a:spcAft>
                <a:spcPts val="0"/>
              </a:spcAft>
              <a:buFont typeface="+mj-lt"/>
              <a:buAutoNum type="romanUcPeriod"/>
            </a:pPr>
            <a:endParaRPr lang="en-US" sz="1400" dirty="0" smtClean="0">
              <a:effectLst/>
              <a:latin typeface="Cambria"/>
              <a:ea typeface="MS Mincho"/>
              <a:cs typeface="Times New Roman"/>
            </a:endParaRPr>
          </a:p>
          <a:p>
            <a:pPr marL="0" marR="0" lvl="0" indent="0">
              <a:spcBef>
                <a:spcPts val="0"/>
              </a:spcBef>
              <a:spcAft>
                <a:spcPts val="0"/>
              </a:spcAft>
              <a:buFont typeface="+mj-lt"/>
              <a:buNone/>
            </a:pPr>
            <a:r>
              <a:rPr lang="en-US" sz="1400" dirty="0" smtClean="0">
                <a:effectLst/>
                <a:latin typeface="Cambria"/>
                <a:ea typeface="MS Mincho"/>
                <a:cs typeface="Times New Roman"/>
              </a:rPr>
              <a:t>LEAD</a:t>
            </a:r>
            <a:r>
              <a:rPr lang="en-US" sz="1400" baseline="0" dirty="0" smtClean="0">
                <a:effectLst/>
                <a:latin typeface="Cambria"/>
                <a:ea typeface="MS Mincho"/>
                <a:cs typeface="Times New Roman"/>
              </a:rPr>
              <a:t> INTO RFT</a:t>
            </a:r>
            <a:r>
              <a:rPr lang="en-US" sz="1400" baseline="0" dirty="0" smtClean="0">
                <a:effectLst/>
                <a:latin typeface="Cambria"/>
                <a:ea typeface="MS Mincho"/>
                <a:cs typeface="Times New Roman"/>
                <a:sym typeface="Wingdings"/>
              </a:rPr>
              <a:t></a:t>
            </a:r>
            <a:endParaRPr lang="en-US" sz="1400" dirty="0" smtClean="0">
              <a:effectLst/>
              <a:latin typeface="Cambria"/>
              <a:ea typeface="MS Mincho"/>
              <a:cs typeface="Times New Roman"/>
            </a:endParaRPr>
          </a:p>
          <a:p>
            <a:endParaRPr lang="en-US" sz="1400" dirty="0" smtClean="0"/>
          </a:p>
        </p:txBody>
      </p:sp>
      <p:sp>
        <p:nvSpPr>
          <p:cNvPr id="4" name="Slide Number Placeholder 3"/>
          <p:cNvSpPr>
            <a:spLocks noGrp="1"/>
          </p:cNvSpPr>
          <p:nvPr>
            <p:ph type="sldNum" sz="quarter" idx="10"/>
          </p:nvPr>
        </p:nvSpPr>
        <p:spPr/>
        <p:txBody>
          <a:bodyPr/>
          <a:lstStyle/>
          <a:p>
            <a:fld id="{CB9F9ACF-A3BC-4570-B3E8-73DE3C502A93}" type="slidenum">
              <a:rPr lang="en-US" smtClean="0"/>
              <a:pPr/>
              <a:t>5</a:t>
            </a:fld>
            <a:endParaRPr lang="en-US"/>
          </a:p>
        </p:txBody>
      </p:sp>
    </p:spTree>
    <p:extLst>
      <p:ext uri="{BB962C8B-B14F-4D97-AF65-F5344CB8AC3E}">
        <p14:creationId xmlns:p14="http://schemas.microsoft.com/office/powerpoint/2010/main" val="36023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itchFamily="34" charset="0"/>
              <a:buChar char="•"/>
            </a:pPr>
            <a:endParaRPr lang="en-US" sz="1600" baseline="0" dirty="0" smtClean="0"/>
          </a:p>
          <a:p>
            <a:pPr marL="342900" marR="0" lvl="0" indent="-342900" algn="l" defTabSz="914400" rtl="0" eaLnBrk="1" fontAlgn="auto" latinLnBrk="0" hangingPunct="1">
              <a:lnSpc>
                <a:spcPct val="100000"/>
              </a:lnSpc>
              <a:spcBef>
                <a:spcPts val="0"/>
              </a:spcBef>
              <a:spcAft>
                <a:spcPts val="0"/>
              </a:spcAft>
              <a:buClrTx/>
              <a:buSzTx/>
              <a:buFont typeface="+mj-lt"/>
              <a:buAutoNum type="romanU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RFT &amp; Social Categorization	</a:t>
            </a:r>
          </a:p>
          <a:p>
            <a:pPr marL="742950" marR="0" lvl="1" indent="-28575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From an RFT perspective, categorizing is really just creating equivalence classes that are equal to one another.  </a:t>
            </a:r>
          </a:p>
          <a:p>
            <a:pPr marL="1143000" marR="0" lvl="2"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Ex: Looking around this room to scope out whose come to our symposium and grouping: student, researcher, clinician, bored spouse….  that classification impacts your behaviors by taking on different functions.</a:t>
            </a:r>
          </a:p>
          <a:p>
            <a:pPr marL="1600200" marR="0" lvl="3"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And remember that behaviors are not just things that you can see but are also thoughts, </a:t>
            </a:r>
          </a:p>
          <a:p>
            <a:pPr marL="1143000" marR="0" lvl="2"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Afterwards, if any of you came up to ask me questions I might react a bit differently depending on what category I put you in.</a:t>
            </a:r>
          </a:p>
          <a:p>
            <a:pPr marL="1600200" marR="0" lvl="3"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If you’re a student I might say “wow, I was so nervous up there!”</a:t>
            </a:r>
          </a:p>
          <a:p>
            <a:pPr marL="1600200" marR="0" lvl="3"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If you’re someone who I referenced in my thesis I’m more likely to stumble over my words while thanking you for coming (“us” versus “them”)</a:t>
            </a:r>
          </a:p>
          <a:p>
            <a:pPr marL="1143000" marR="0" lvl="2"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This is like building a hierarchy of equivalence classes.</a:t>
            </a:r>
          </a:p>
          <a:p>
            <a:pPr marL="1143000" marR="0" lvl="2"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uLnTx/>
                <a:uFillTx/>
                <a:latin typeface="Cambria"/>
                <a:ea typeface="MS Mincho"/>
                <a:cs typeface="Times New Roman"/>
              </a:rPr>
              <a:t>RFT is really about how language allows us to form classes of anything (equivalence classes)</a:t>
            </a:r>
          </a:p>
          <a:p>
            <a:pPr marL="1600200" marR="0" lvl="3" indent="-2286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sz="1400" b="0" i="0" u="none" strike="noStrike" kern="1200" cap="none" spc="0" normalizeH="0" baseline="0" noProof="0" dirty="0" smtClean="0">
                <a:ln>
                  <a:noFill/>
                </a:ln>
                <a:solidFill>
                  <a:prstClr val="black"/>
                </a:solidFill>
                <a:effectLst/>
                <a:highlight>
                  <a:srgbClr val="FFFF00"/>
                </a:highlight>
                <a:uLnTx/>
                <a:uFillTx/>
                <a:latin typeface="Cambria"/>
                <a:ea typeface="MS Mincho"/>
                <a:cs typeface="Times New Roman"/>
              </a:rPr>
              <a:t> Social Categorization tells us what people do but RFT adds the learning history of the individual when forming these classes, thereby relating events in our world.</a:t>
            </a:r>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6</a:t>
            </a:fld>
            <a:endParaRPr lang="en-US"/>
          </a:p>
        </p:txBody>
      </p:sp>
    </p:spTree>
    <p:extLst>
      <p:ext uri="{BB962C8B-B14F-4D97-AF65-F5344CB8AC3E}">
        <p14:creationId xmlns:p14="http://schemas.microsoft.com/office/powerpoint/2010/main" val="409784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spcBef>
                <a:spcPts val="0"/>
              </a:spcBef>
              <a:spcAft>
                <a:spcPts val="0"/>
              </a:spcAft>
              <a:buFont typeface="+mj-lt"/>
              <a:buNone/>
            </a:pPr>
            <a:r>
              <a:rPr lang="en-US" sz="1400" dirty="0" smtClean="0">
                <a:effectLst/>
                <a:latin typeface="Cambria"/>
                <a:ea typeface="MS Mincho"/>
                <a:cs typeface="Times New Roman"/>
              </a:rPr>
              <a:t>DIECTIC</a:t>
            </a:r>
            <a:r>
              <a:rPr lang="en-US" sz="1400" baseline="0" dirty="0" smtClean="0">
                <a:effectLst/>
                <a:latin typeface="Cambria"/>
                <a:ea typeface="MS Mincho"/>
                <a:cs typeface="Times New Roman"/>
              </a:rPr>
              <a:t> RELATIONAL RESPONDING:</a:t>
            </a:r>
            <a:endParaRPr lang="en-US" sz="1400" dirty="0" smtClean="0">
              <a:effectLst/>
              <a:latin typeface="Cambria"/>
              <a:ea typeface="MS Mincho"/>
              <a:cs typeface="Times New Roman"/>
            </a:endParaRP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sz="1400" baseline="0" dirty="0" smtClean="0">
                <a:effectLst/>
                <a:latin typeface="Cambria"/>
                <a:ea typeface="MS Mincho"/>
                <a:cs typeface="Times New Roman"/>
              </a:rPr>
              <a:t>RFT posits that we learn to discriminate “self”. </a:t>
            </a:r>
          </a:p>
          <a:p>
            <a:pPr marL="1200150" marR="0" lvl="2" indent="-285750" algn="l" defTabSz="914400" rtl="0" eaLnBrk="1" fontAlgn="auto" latinLnBrk="0" hangingPunct="1">
              <a:lnSpc>
                <a:spcPct val="100000"/>
              </a:lnSpc>
              <a:spcBef>
                <a:spcPts val="0"/>
              </a:spcBef>
              <a:spcAft>
                <a:spcPts val="0"/>
              </a:spcAft>
              <a:buClrTx/>
              <a:buSzTx/>
              <a:buFont typeface="+mj-lt"/>
              <a:buAutoNum type="alphaLcPeriod"/>
              <a:tabLst/>
              <a:defRPr/>
            </a:pPr>
            <a:r>
              <a:rPr lang="en-US" sz="1400" dirty="0" smtClean="0">
                <a:effectLst/>
                <a:latin typeface="Cambria"/>
                <a:ea typeface="MS Mincho"/>
                <a:cs typeface="Times New Roman"/>
              </a:rPr>
              <a:t>Developmentally, we learn </a:t>
            </a:r>
            <a:r>
              <a:rPr lang="en-US" sz="1400" dirty="0" err="1" smtClean="0">
                <a:effectLst/>
                <a:latin typeface="Cambria"/>
                <a:ea typeface="MS Mincho"/>
                <a:cs typeface="Times New Roman"/>
              </a:rPr>
              <a:t>diectic</a:t>
            </a:r>
            <a:r>
              <a:rPr lang="en-US" sz="1400" dirty="0" smtClean="0">
                <a:effectLst/>
                <a:latin typeface="Cambria"/>
                <a:ea typeface="MS Mincho"/>
                <a:cs typeface="Times New Roman"/>
              </a:rPr>
              <a:t> relational responding</a:t>
            </a:r>
            <a:r>
              <a:rPr lang="en-US" sz="1400" baseline="0" dirty="0" smtClean="0">
                <a:effectLst/>
                <a:latin typeface="Cambria"/>
                <a:ea typeface="MS Mincho"/>
                <a:cs typeface="Times New Roman"/>
              </a:rPr>
              <a:t> very early.</a:t>
            </a:r>
          </a:p>
          <a:p>
            <a:pPr marL="1657350" marR="0" lvl="3" indent="-285750">
              <a:spcBef>
                <a:spcPts val="0"/>
              </a:spcBef>
              <a:spcAft>
                <a:spcPts val="0"/>
              </a:spcAft>
              <a:buFont typeface="+mj-lt"/>
              <a:buAutoNum type="alphaLcPeriod"/>
            </a:pPr>
            <a:r>
              <a:rPr lang="en-US" sz="1400" baseline="0" dirty="0" smtClean="0">
                <a:effectLst/>
                <a:latin typeface="Cambria"/>
                <a:ea typeface="MS Mincho"/>
                <a:cs typeface="Times New Roman"/>
              </a:rPr>
              <a:t>Gain a sense of self: I am not Mom or my teddy bear, and this is created verbally.  </a:t>
            </a:r>
          </a:p>
          <a:p>
            <a:pPr marL="1657350" marR="0" lvl="3" indent="-285750">
              <a:spcBef>
                <a:spcPts val="0"/>
              </a:spcBef>
              <a:spcAft>
                <a:spcPts val="0"/>
              </a:spcAft>
              <a:buFont typeface="+mj-lt"/>
              <a:buAutoNum type="alphaLcPeriod"/>
            </a:pPr>
            <a:r>
              <a:rPr lang="en-US" sz="1400" baseline="0" dirty="0" smtClean="0">
                <a:effectLst/>
                <a:latin typeface="Cambria"/>
                <a:ea typeface="MS Mincho"/>
                <a:cs typeface="Times New Roman"/>
              </a:rPr>
              <a:t>Sense of self becomes impacted verbally: “I am sad” quickly becomes “I am a sad person”</a:t>
            </a:r>
          </a:p>
          <a:p>
            <a:pPr marL="1657350" marR="0" lvl="3" indent="-285750">
              <a:spcBef>
                <a:spcPts val="0"/>
              </a:spcBef>
              <a:spcAft>
                <a:spcPts val="0"/>
              </a:spcAft>
              <a:buFont typeface="+mj-lt"/>
              <a:buAutoNum type="alphaLcPeriod"/>
            </a:pPr>
            <a:r>
              <a:rPr lang="en-US" sz="1400" baseline="0" dirty="0" smtClean="0">
                <a:effectLst/>
                <a:latin typeface="Cambria"/>
                <a:ea typeface="MS Mincho"/>
                <a:cs typeface="Times New Roman"/>
              </a:rPr>
              <a:t>We also begin to discriminate “here” from “there” (keeping in mind that there is an aspect of the self embedded in “here”)</a:t>
            </a:r>
          </a:p>
          <a:p>
            <a:pPr marL="1657350" marR="0" lvl="3" indent="-285750">
              <a:spcBef>
                <a:spcPts val="0"/>
              </a:spcBef>
              <a:spcAft>
                <a:spcPts val="0"/>
              </a:spcAft>
              <a:buFont typeface="+mj-lt"/>
              <a:buAutoNum type="alphaLcPeriod"/>
            </a:pPr>
            <a:r>
              <a:rPr lang="en-US" sz="1400" baseline="0" dirty="0" smtClean="0">
                <a:effectLst/>
                <a:latin typeface="Cambria"/>
                <a:ea typeface="MS Mincho"/>
                <a:cs typeface="Times New Roman"/>
              </a:rPr>
              <a:t>Same thing with “now” and “then”</a:t>
            </a:r>
            <a:endParaRPr lang="en-US" sz="1400" dirty="0" smtClean="0">
              <a:effectLst/>
              <a:latin typeface="Cambria"/>
              <a:ea typeface="MS Mincho"/>
              <a:cs typeface="Times New Roman"/>
            </a:endParaRPr>
          </a:p>
          <a:p>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7</a:t>
            </a:fld>
            <a:endParaRPr lang="en-US"/>
          </a:p>
        </p:txBody>
      </p:sp>
    </p:spTree>
    <p:extLst>
      <p:ext uri="{BB962C8B-B14F-4D97-AF65-F5344CB8AC3E}">
        <p14:creationId xmlns:p14="http://schemas.microsoft.com/office/powerpoint/2010/main" val="66854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spcBef>
                <a:spcPts val="0"/>
              </a:spcBef>
              <a:spcAft>
                <a:spcPts val="0"/>
              </a:spcAft>
              <a:buFont typeface="+mj-lt"/>
              <a:buAutoNum type="romanUcPeriod"/>
            </a:pPr>
            <a:r>
              <a:rPr lang="en-US" sz="1400" dirty="0" smtClean="0">
                <a:effectLst/>
                <a:latin typeface="Cambria"/>
                <a:ea typeface="MS Mincho"/>
                <a:cs typeface="Times New Roman"/>
              </a:rPr>
              <a:t>RFT &amp; Obesity Self-Stigma </a:t>
            </a:r>
          </a:p>
          <a:p>
            <a:pPr marL="742950" marR="0" lvl="1" indent="-285750">
              <a:spcBef>
                <a:spcPts val="0"/>
              </a:spcBef>
              <a:spcAft>
                <a:spcPts val="0"/>
              </a:spcAft>
              <a:buFont typeface="+mj-lt"/>
              <a:buAutoNum type="alphaLcPeriod"/>
            </a:pPr>
            <a:r>
              <a:rPr lang="en-US" sz="1400" dirty="0" smtClean="0">
                <a:effectLst/>
                <a:latin typeface="Cambria"/>
                <a:ea typeface="MS Mincho"/>
                <a:cs typeface="Times New Roman"/>
              </a:rPr>
              <a:t>Self-Stigma</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There</a:t>
            </a:r>
            <a:r>
              <a:rPr lang="en-US" sz="1400" baseline="0" dirty="0" smtClean="0">
                <a:effectLst/>
                <a:latin typeface="Cambria"/>
                <a:ea typeface="MS Mincho"/>
                <a:cs typeface="Times New Roman"/>
              </a:rPr>
              <a:t> is a possibility of self-stigma w</a:t>
            </a:r>
            <a:r>
              <a:rPr lang="en-US" sz="1400" dirty="0" smtClean="0">
                <a:effectLst/>
                <a:latin typeface="Cambria"/>
                <a:ea typeface="MS Mincho"/>
                <a:cs typeface="Times New Roman"/>
              </a:rPr>
              <a:t>henever “I” belongs to the hierarchy.</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Keep</a:t>
            </a:r>
            <a:r>
              <a:rPr lang="en-US" sz="1400" baseline="0" dirty="0" smtClean="0">
                <a:effectLst/>
                <a:latin typeface="Cambria"/>
                <a:ea typeface="MS Mincho"/>
                <a:cs typeface="Times New Roman"/>
              </a:rPr>
              <a:t> in mind that this</a:t>
            </a:r>
            <a:r>
              <a:rPr lang="en-US" sz="1400" dirty="0" smtClean="0">
                <a:effectLst/>
                <a:latin typeface="Cambria"/>
                <a:ea typeface="MS Mincho"/>
                <a:cs typeface="Times New Roman"/>
              </a:rPr>
              <a:t> hierarchy has been established based on the individual’s learning history.  </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And</a:t>
            </a:r>
            <a:r>
              <a:rPr lang="en-US" sz="1400" baseline="0" dirty="0" smtClean="0">
                <a:effectLst/>
                <a:latin typeface="Cambria"/>
                <a:ea typeface="MS Mincho"/>
                <a:cs typeface="Times New Roman"/>
              </a:rPr>
              <a:t> it doesn’t have to be direct contact.</a:t>
            </a:r>
          </a:p>
          <a:p>
            <a:pPr marL="2057400" marR="0" lvl="4" indent="-228600">
              <a:spcBef>
                <a:spcPts val="0"/>
              </a:spcBef>
              <a:spcAft>
                <a:spcPts val="0"/>
              </a:spcAft>
              <a:buFont typeface="+mj-lt"/>
              <a:buAutoNum type="arabicPeriod"/>
            </a:pPr>
            <a:r>
              <a:rPr lang="en-US" sz="1400" baseline="0" dirty="0" smtClean="0">
                <a:effectLst/>
                <a:latin typeface="Cambria"/>
                <a:ea typeface="MS Mincho"/>
                <a:cs typeface="Times New Roman"/>
              </a:rPr>
              <a:t>Using myself as an example, </a:t>
            </a:r>
            <a:r>
              <a:rPr lang="en-US" sz="1400" dirty="0" smtClean="0">
                <a:effectLst/>
                <a:latin typeface="Cambria"/>
                <a:ea typeface="MS Mincho"/>
                <a:cs typeface="Times New Roman"/>
              </a:rPr>
              <a:t>At some point I</a:t>
            </a:r>
            <a:r>
              <a:rPr lang="en-US" sz="1400" baseline="0" dirty="0" smtClean="0">
                <a:effectLst/>
                <a:latin typeface="Cambria"/>
                <a:ea typeface="MS Mincho"/>
                <a:cs typeface="Times New Roman"/>
              </a:rPr>
              <a:t> may have been</a:t>
            </a:r>
            <a:r>
              <a:rPr lang="en-US" sz="1400" dirty="0" smtClean="0">
                <a:effectLst/>
                <a:latin typeface="Cambria"/>
                <a:ea typeface="MS Mincho"/>
                <a:cs typeface="Times New Roman"/>
              </a:rPr>
              <a:t> told that I</a:t>
            </a:r>
            <a:r>
              <a:rPr lang="en-US" sz="1400" baseline="0" dirty="0" smtClean="0">
                <a:effectLst/>
                <a:latin typeface="Cambria"/>
                <a:ea typeface="MS Mincho"/>
                <a:cs typeface="Times New Roman"/>
              </a:rPr>
              <a:t> was </a:t>
            </a:r>
            <a:r>
              <a:rPr lang="en-US" sz="1400" dirty="0" smtClean="0">
                <a:effectLst/>
                <a:latin typeface="Cambria"/>
                <a:ea typeface="MS Mincho"/>
                <a:cs typeface="Times New Roman"/>
              </a:rPr>
              <a:t>“fat” BUT</a:t>
            </a:r>
            <a:r>
              <a:rPr lang="en-US" sz="1400" baseline="0" dirty="0" smtClean="0">
                <a:effectLst/>
                <a:latin typeface="Cambria"/>
                <a:ea typeface="MS Mincho"/>
                <a:cs typeface="Times New Roman"/>
              </a:rPr>
              <a:t> I also may have</a:t>
            </a:r>
            <a:r>
              <a:rPr lang="en-US" sz="1400" dirty="0" smtClean="0">
                <a:effectLst/>
                <a:latin typeface="Cambria"/>
                <a:ea typeface="MS Mincho"/>
                <a:cs typeface="Times New Roman"/>
              </a:rPr>
              <a:t> saw/heard someone that I felt</a:t>
            </a:r>
            <a:r>
              <a:rPr lang="en-US" sz="1400" baseline="0" dirty="0" smtClean="0">
                <a:effectLst/>
                <a:latin typeface="Cambria"/>
                <a:ea typeface="MS Mincho"/>
                <a:cs typeface="Times New Roman"/>
              </a:rPr>
              <a:t> similar to in body shape </a:t>
            </a:r>
            <a:r>
              <a:rPr lang="en-US" sz="1400" dirty="0" smtClean="0">
                <a:effectLst/>
                <a:latin typeface="Cambria"/>
                <a:ea typeface="MS Mincho"/>
                <a:cs typeface="Times New Roman"/>
              </a:rPr>
              <a:t>be referred to as fat.  “well,</a:t>
            </a:r>
            <a:r>
              <a:rPr lang="en-US" sz="1400" baseline="0" dirty="0" smtClean="0">
                <a:effectLst/>
                <a:latin typeface="Cambria"/>
                <a:ea typeface="MS Mincho"/>
                <a:cs typeface="Times New Roman"/>
              </a:rPr>
              <a:t> if she’s fat and we’re so similar in body size then I must be fat”</a:t>
            </a:r>
            <a:r>
              <a:rPr lang="en-US" sz="1400" dirty="0" smtClean="0">
                <a:effectLst/>
                <a:latin typeface="Cambria"/>
                <a:ea typeface="MS Mincho"/>
                <a:cs typeface="Times New Roman"/>
              </a:rPr>
              <a:t>  The opposite of fat is thin so now “fat” and “thin” become categories to use when out in the world.  </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Ex: Gina is thin and people say that she is beautiful.  I know that I am fat so I must be the opposite of beautiful since fat is the opposite of thin= I am ugly.  This is how RFT explains self-stigma.    </a:t>
            </a:r>
          </a:p>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Avoidance with the functions of “fat” serves to maintain self-stigma and membership in that category . </a:t>
            </a:r>
          </a:p>
          <a:p>
            <a:pPr marL="0" marR="0">
              <a:spcBef>
                <a:spcPts val="0"/>
              </a:spcBef>
              <a:spcAft>
                <a:spcPts val="0"/>
              </a:spcAft>
            </a:pPr>
            <a:r>
              <a:rPr lang="en-US" sz="1400" dirty="0" smtClean="0">
                <a:effectLst/>
                <a:latin typeface="Cambria"/>
                <a:ea typeface="MS Mincho"/>
                <a:cs typeface="Times New Roman"/>
              </a:rPr>
              <a:t> </a:t>
            </a:r>
          </a:p>
          <a:p>
            <a:pPr marL="0" marR="0">
              <a:spcBef>
                <a:spcPts val="0"/>
              </a:spcBef>
              <a:spcAft>
                <a:spcPts val="0"/>
              </a:spcAft>
            </a:pPr>
            <a:endParaRPr lang="en-US" sz="1400" dirty="0" smtClean="0">
              <a:effectLst/>
              <a:latin typeface="Cambria"/>
              <a:ea typeface="MS Mincho"/>
              <a:cs typeface="Times New Roman"/>
            </a:endParaRPr>
          </a:p>
          <a:p>
            <a:pPr marL="0" marR="0">
              <a:spcBef>
                <a:spcPts val="0"/>
              </a:spcBef>
              <a:spcAft>
                <a:spcPts val="0"/>
              </a:spcAft>
            </a:pPr>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spcBef>
                <a:spcPts val="0"/>
              </a:spcBef>
              <a:spcAft>
                <a:spcPts val="0"/>
              </a:spcAft>
              <a:buFont typeface="+mj-lt"/>
              <a:buAutoNum type="romanLcPeriod"/>
            </a:pPr>
            <a:r>
              <a:rPr lang="en-US" sz="1400" dirty="0" smtClean="0">
                <a:effectLst/>
                <a:latin typeface="Cambria"/>
                <a:ea typeface="MS Mincho"/>
                <a:cs typeface="Times New Roman"/>
              </a:rPr>
              <a:t>Problems with self-stigmatization</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There’s such an abundance of </a:t>
            </a:r>
            <a:r>
              <a:rPr lang="en-US" sz="1400" dirty="0" err="1" smtClean="0">
                <a:effectLst/>
                <a:latin typeface="Cambria"/>
                <a:ea typeface="MS Mincho"/>
                <a:cs typeface="Times New Roman"/>
              </a:rPr>
              <a:t>adversives</a:t>
            </a:r>
            <a:r>
              <a:rPr lang="en-US" sz="1400" dirty="0" smtClean="0">
                <a:effectLst/>
                <a:latin typeface="Cambria"/>
                <a:ea typeface="MS Mincho"/>
                <a:cs typeface="Times New Roman"/>
              </a:rPr>
              <a:t> that are related to “fat” that there can be a great deal of rigidity around the category. </a:t>
            </a:r>
          </a:p>
          <a:p>
            <a:pPr marL="1600200" marR="0" lvl="3" indent="-228600">
              <a:spcBef>
                <a:spcPts val="0"/>
              </a:spcBef>
              <a:spcAft>
                <a:spcPts val="0"/>
              </a:spcAft>
              <a:buFont typeface="+mj-lt"/>
              <a:buAutoNum type="arabicPeriod"/>
            </a:pPr>
            <a:r>
              <a:rPr lang="en-US" sz="1400" dirty="0" smtClean="0">
                <a:effectLst/>
                <a:latin typeface="Cambria"/>
                <a:ea typeface="MS Mincho"/>
                <a:cs typeface="Times New Roman"/>
              </a:rPr>
              <a:t>Also may see an investment of the self concept in the category.  You may see this in people who seem “stuck”.</a:t>
            </a:r>
          </a:p>
          <a:p>
            <a:pPr marL="2057400" marR="0" lvl="4" indent="-228600">
              <a:spcBef>
                <a:spcPts val="0"/>
              </a:spcBef>
              <a:spcAft>
                <a:spcPts val="0"/>
              </a:spcAft>
              <a:buFont typeface="+mj-lt"/>
              <a:buAutoNum type="alphaLcPeriod"/>
            </a:pPr>
            <a:r>
              <a:rPr lang="en-US" sz="1400" dirty="0" smtClean="0">
                <a:effectLst/>
                <a:latin typeface="Cambria"/>
                <a:ea typeface="MS Mincho"/>
                <a:cs typeface="Times New Roman"/>
              </a:rPr>
              <a:t>Ex: I’m not just a person who is obese and this host of other things.  My self concept becomes “I am fat” and that is it.  I can’t go back to school because I am fat, I can’t find a better job because I am fat, I can’t fall in love……</a:t>
            </a:r>
          </a:p>
          <a:p>
            <a:pPr marL="2514600" marR="0" lvl="5" indent="-228600">
              <a:spcBef>
                <a:spcPts val="0"/>
              </a:spcBef>
              <a:spcAft>
                <a:spcPts val="0"/>
              </a:spcAft>
              <a:buFont typeface="+mj-lt"/>
              <a:buAutoNum type="romanLcPeriod"/>
            </a:pPr>
            <a:r>
              <a:rPr lang="en-US" sz="1400" dirty="0" smtClean="0">
                <a:effectLst/>
                <a:latin typeface="Cambria"/>
                <a:ea typeface="MS Mincho"/>
                <a:cs typeface="Times New Roman"/>
              </a:rPr>
              <a:t>This can lead to a limitation of available behaviors in the repertoire -&gt; NOT HEALTHY!</a:t>
            </a:r>
          </a:p>
          <a:p>
            <a:pPr marL="2514600" marR="0" lvl="5" indent="-228600">
              <a:spcBef>
                <a:spcPts val="0"/>
              </a:spcBef>
              <a:spcAft>
                <a:spcPts val="0"/>
              </a:spcAft>
              <a:buFont typeface="+mj-lt"/>
              <a:buAutoNum type="romanLcPeriod"/>
            </a:pPr>
            <a:r>
              <a:rPr lang="en-US" sz="1400" dirty="0" smtClean="0">
                <a:effectLst/>
                <a:latin typeface="Cambria"/>
                <a:ea typeface="MS Mincho"/>
                <a:cs typeface="Times New Roman"/>
              </a:rPr>
              <a:t>Even</a:t>
            </a:r>
            <a:r>
              <a:rPr lang="en-US" sz="1400" baseline="0" dirty="0" smtClean="0">
                <a:effectLst/>
                <a:latin typeface="Cambria"/>
                <a:ea typeface="MS Mincho"/>
                <a:cs typeface="Times New Roman"/>
              </a:rPr>
              <a:t> once the individual begins to show more flexibility that rigidity is still present.</a:t>
            </a:r>
          </a:p>
          <a:p>
            <a:pPr marL="2971800" marR="0" lvl="6" indent="-228600">
              <a:spcBef>
                <a:spcPts val="0"/>
              </a:spcBef>
              <a:spcAft>
                <a:spcPts val="0"/>
              </a:spcAft>
              <a:buFont typeface="+mj-lt"/>
              <a:buAutoNum type="romanLcPeriod"/>
            </a:pPr>
            <a:r>
              <a:rPr lang="en-US" sz="1400" baseline="0" dirty="0" smtClean="0">
                <a:effectLst/>
                <a:latin typeface="Cambria"/>
                <a:ea typeface="MS Mincho"/>
                <a:cs typeface="Times New Roman"/>
              </a:rPr>
              <a:t>Going back to the example of “I can’t go back to school because I am fat”</a:t>
            </a:r>
            <a:r>
              <a:rPr lang="en-US" sz="1400" baseline="0" dirty="0" smtClean="0">
                <a:effectLst/>
                <a:latin typeface="Cambria"/>
                <a:ea typeface="MS Mincho"/>
                <a:cs typeface="Times New Roman"/>
                <a:sym typeface="Wingdings"/>
              </a:rPr>
              <a:t> I can’t get up and present in front of the class because I’m fat and everyone will be looking at me.  Individual does that.  Now it’s I can’t go to a conference and present because I am fat.  Individual does that .  Now it’s I can’t discuss my thesis work in a presentation at a conference because my work is about obesity and I am obese......Well, I think I’ve done that!</a:t>
            </a:r>
          </a:p>
          <a:p>
            <a:pPr marL="2971800" marR="0" lvl="6" indent="-228600">
              <a:spcBef>
                <a:spcPts val="0"/>
              </a:spcBef>
              <a:spcAft>
                <a:spcPts val="0"/>
              </a:spcAft>
              <a:buFont typeface="+mj-lt"/>
              <a:buAutoNum type="romanLcPeriod"/>
            </a:pPr>
            <a:endParaRPr lang="en-US" sz="1400" baseline="0" dirty="0" smtClean="0">
              <a:effectLst/>
              <a:latin typeface="Cambria"/>
              <a:ea typeface="MS Mincho"/>
              <a:cs typeface="Times New Roman"/>
              <a:sym typeface="Wingdings"/>
            </a:endParaRPr>
          </a:p>
          <a:p>
            <a:pPr marL="2971800" marR="0" lvl="6" indent="-228600">
              <a:spcBef>
                <a:spcPts val="0"/>
              </a:spcBef>
              <a:spcAft>
                <a:spcPts val="0"/>
              </a:spcAft>
              <a:buFont typeface="+mj-lt"/>
              <a:buAutoNum type="romanLcPeriod"/>
            </a:pPr>
            <a:endParaRPr lang="en-US" sz="1400" baseline="0" dirty="0" smtClean="0">
              <a:effectLst/>
              <a:latin typeface="Cambria"/>
              <a:ea typeface="MS Mincho"/>
              <a:cs typeface="Times New Roman"/>
              <a:sym typeface="Wingdings"/>
            </a:endParaRPr>
          </a:p>
          <a:p>
            <a:pPr marL="2971800" marR="0" lvl="6" indent="-228600">
              <a:spcBef>
                <a:spcPts val="0"/>
              </a:spcBef>
              <a:spcAft>
                <a:spcPts val="0"/>
              </a:spcAft>
              <a:buFont typeface="+mj-lt"/>
              <a:buAutoNum type="romanLcPeriod"/>
            </a:pPr>
            <a:endParaRPr lang="en-US" sz="1400" baseline="0" dirty="0" smtClean="0">
              <a:effectLst/>
              <a:latin typeface="Cambria"/>
              <a:ea typeface="MS Mincho"/>
              <a:cs typeface="Times New Roman"/>
              <a:sym typeface="Wingdings"/>
            </a:endParaRPr>
          </a:p>
          <a:p>
            <a:pPr marL="2971800" marR="0" lvl="6" indent="-228600">
              <a:spcBef>
                <a:spcPts val="0"/>
              </a:spcBef>
              <a:spcAft>
                <a:spcPts val="0"/>
              </a:spcAft>
              <a:buFont typeface="+mj-lt"/>
              <a:buAutoNum type="romanLcPeriod"/>
            </a:pPr>
            <a:endParaRPr lang="en-US" sz="1400" baseline="0" dirty="0" smtClean="0">
              <a:effectLst/>
              <a:latin typeface="Cambria"/>
              <a:ea typeface="MS Mincho"/>
              <a:cs typeface="Times New Roman"/>
              <a:sym typeface="Wingdings"/>
            </a:endParaRPr>
          </a:p>
          <a:p>
            <a:pPr marL="1600200" marR="0" lvl="3" indent="-228600">
              <a:spcBef>
                <a:spcPts val="0"/>
              </a:spcBef>
              <a:spcAft>
                <a:spcPts val="0"/>
              </a:spcAft>
              <a:buFont typeface="+mj-lt"/>
              <a:buAutoNum type="arabicPeriod"/>
            </a:pPr>
            <a:r>
              <a:rPr lang="en-US" sz="1400" baseline="0" dirty="0" smtClean="0">
                <a:effectLst/>
                <a:latin typeface="Cambria"/>
                <a:ea typeface="MS Mincho"/>
                <a:cs typeface="Times New Roman"/>
                <a:sym typeface="Wingdings"/>
              </a:rPr>
              <a:t>Also leads to avoidance with the functions of “fat” which serves to maintain self-stigma and membership in that category.  Things like:</a:t>
            </a:r>
          </a:p>
          <a:p>
            <a:pPr marL="2057400" marR="0" lvl="4" indent="-228600">
              <a:spcBef>
                <a:spcPts val="0"/>
              </a:spcBef>
              <a:spcAft>
                <a:spcPts val="0"/>
              </a:spcAft>
              <a:buFont typeface="+mj-lt"/>
              <a:buAutoNum type="arabicPeriod"/>
            </a:pPr>
            <a:r>
              <a:rPr lang="en-US" sz="1400" baseline="0" dirty="0" smtClean="0">
                <a:effectLst/>
                <a:latin typeface="Cambria"/>
                <a:ea typeface="MS Mincho"/>
                <a:cs typeface="Times New Roman"/>
                <a:sym typeface="Wingdings"/>
              </a:rPr>
              <a:t>Eating when stressed out</a:t>
            </a:r>
          </a:p>
          <a:p>
            <a:pPr marL="2057400" marR="0" lvl="4" indent="-228600">
              <a:spcBef>
                <a:spcPts val="0"/>
              </a:spcBef>
              <a:spcAft>
                <a:spcPts val="0"/>
              </a:spcAft>
              <a:buFont typeface="+mj-lt"/>
              <a:buAutoNum type="arabicPeriod"/>
            </a:pPr>
            <a:r>
              <a:rPr lang="en-US" sz="1400" baseline="0" dirty="0" smtClean="0">
                <a:effectLst/>
                <a:latin typeface="Cambria"/>
                <a:ea typeface="MS Mincho"/>
                <a:cs typeface="Times New Roman"/>
                <a:sym typeface="Wingdings"/>
              </a:rPr>
              <a:t>Not engaging in perspective taking with “thin” friends limitations of experiences with the self &amp; bodies.</a:t>
            </a:r>
          </a:p>
          <a:p>
            <a:pPr marL="2286000" marR="0" lvl="5" indent="0">
              <a:spcBef>
                <a:spcPts val="0"/>
              </a:spcBef>
              <a:spcAft>
                <a:spcPts val="0"/>
              </a:spcAft>
              <a:buFont typeface="+mj-lt"/>
              <a:buNone/>
            </a:pPr>
            <a:endParaRPr lang="en-US" sz="1400" dirty="0"/>
          </a:p>
        </p:txBody>
      </p:sp>
      <p:sp>
        <p:nvSpPr>
          <p:cNvPr id="4" name="Slide Number Placeholder 3"/>
          <p:cNvSpPr>
            <a:spLocks noGrp="1"/>
          </p:cNvSpPr>
          <p:nvPr>
            <p:ph type="sldNum" sz="quarter" idx="10"/>
          </p:nvPr>
        </p:nvSpPr>
        <p:spPr/>
        <p:txBody>
          <a:bodyPr/>
          <a:lstStyle/>
          <a:p>
            <a:fld id="{CB9F9ACF-A3BC-4570-B3E8-73DE3C502A93}" type="slidenum">
              <a:rPr lang="en-US" smtClean="0"/>
              <a:pPr/>
              <a:t>9</a:t>
            </a:fld>
            <a:endParaRPr lang="en-US"/>
          </a:p>
        </p:txBody>
      </p:sp>
    </p:spTree>
    <p:extLst>
      <p:ext uri="{BB962C8B-B14F-4D97-AF65-F5344CB8AC3E}">
        <p14:creationId xmlns:p14="http://schemas.microsoft.com/office/powerpoint/2010/main" val="147956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FE30F-F7BF-4AFD-8A18-2DEFADEB4E1D}"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A4D5-8698-470E-AFD8-6C8582A7EEDC}"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E30F-F7BF-4AFD-8A18-2DEFADEB4E1D}"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E30F-F7BF-4AFD-8A18-2DEFADEB4E1D}"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FE30F-F7BF-4AFD-8A18-2DEFADEB4E1D}"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FE30F-F7BF-4AFD-8A18-2DEFADEB4E1D}" type="datetimeFigureOut">
              <a:rPr lang="en-US" smtClean="0"/>
              <a:pPr/>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4EA4D5-8698-470E-AFD8-6C8582A7EEDC}"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FE30F-F7BF-4AFD-8A18-2DEFADEB4E1D}"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FE30F-F7BF-4AFD-8A18-2DEFADEB4E1D}" type="datetimeFigureOut">
              <a:rPr lang="en-US" smtClean="0"/>
              <a:pPr/>
              <a:t>6/30/2014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4EA4D5-8698-470E-AFD8-6C8582A7EED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FE30F-F7BF-4AFD-8A18-2DEFADEB4E1D}" type="datetimeFigureOut">
              <a:rPr lang="en-US" smtClean="0"/>
              <a:pPr/>
              <a:t>6/30/2014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FE30F-F7BF-4AFD-8A18-2DEFADEB4E1D}" type="datetimeFigureOut">
              <a:rPr lang="en-US" smtClean="0"/>
              <a:pPr/>
              <a:t>6/30/2014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E30F-F7BF-4AFD-8A18-2DEFADEB4E1D}"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EA4D5-8698-470E-AFD8-6C8582A7EEDC}"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FE30F-F7BF-4AFD-8A18-2DEFADEB4E1D}" type="datetimeFigureOut">
              <a:rPr lang="en-US" smtClean="0"/>
              <a:pPr/>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4EA4D5-8698-470E-AFD8-6C8582A7EE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96FE30F-F7BF-4AFD-8A18-2DEFADEB4E1D}" type="datetimeFigureOut">
              <a:rPr lang="en-US" smtClean="0"/>
              <a:pPr/>
              <a:t>6/30/2014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A4EA4D5-8698-470E-AFD8-6C8582A7EEDC}"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3766" b="90684" l="8301" r="54102"/>
                    </a14:imgEffect>
                  </a14:imgLayer>
                </a14:imgProps>
              </a:ext>
              <a:ext uri="{28A0092B-C50C-407E-A947-70E740481C1C}">
                <a14:useLocalDpi xmlns:a14="http://schemas.microsoft.com/office/drawing/2010/main" val="0"/>
              </a:ext>
            </a:extLst>
          </a:blip>
          <a:srcRect l="7229" r="45767" b="8593"/>
          <a:stretch/>
        </p:blipFill>
        <p:spPr>
          <a:xfrm>
            <a:off x="-304800" y="-118153"/>
            <a:ext cx="5943599" cy="7042420"/>
          </a:xfrm>
          <a:prstGeom prst="rect">
            <a:avLst/>
          </a:prstGeom>
        </p:spPr>
      </p:pic>
      <p:sp>
        <p:nvSpPr>
          <p:cNvPr id="5" name="TextBox 4"/>
          <p:cNvSpPr txBox="1"/>
          <p:nvPr/>
        </p:nvSpPr>
        <p:spPr>
          <a:xfrm>
            <a:off x="4648200" y="76200"/>
            <a:ext cx="4495800" cy="3163943"/>
          </a:xfrm>
          <a:prstGeom prst="rect">
            <a:avLst/>
          </a:prstGeom>
          <a:noFill/>
        </p:spPr>
        <p:txBody>
          <a:bodyPr wrap="square" rtlCol="0">
            <a:spAutoFit/>
          </a:bodyPr>
          <a:lstStyle/>
          <a:p>
            <a:pPr algn="ctr"/>
            <a:endParaRPr lang="en-US" sz="4200" dirty="0" smtClean="0">
              <a:latin typeface="Berlin Sans FB Demi" pitchFamily="34" charset="0"/>
            </a:endParaRPr>
          </a:p>
          <a:p>
            <a:pPr algn="ctr"/>
            <a:endParaRPr lang="en-US" sz="3800" dirty="0" smtClean="0">
              <a:latin typeface="Berlin Sans FB Demi" pitchFamily="34" charset="0"/>
            </a:endParaRPr>
          </a:p>
          <a:p>
            <a:pPr lvl="0" algn="r">
              <a:spcBef>
                <a:spcPct val="20000"/>
              </a:spcBef>
            </a:pPr>
            <a:endParaRPr lang="en-US" sz="3800" dirty="0" smtClean="0">
              <a:solidFill>
                <a:srgbClr val="C00000"/>
              </a:solidFill>
              <a:latin typeface="Berlin Sans FB Demi" pitchFamily="34" charset="0"/>
            </a:endParaRPr>
          </a:p>
          <a:p>
            <a:pPr lvl="0" algn="ctr">
              <a:spcBef>
                <a:spcPct val="20000"/>
              </a:spcBef>
            </a:pPr>
            <a:endParaRPr lang="en-US" sz="3000" dirty="0">
              <a:solidFill>
                <a:prstClr val="black">
                  <a:tint val="75000"/>
                </a:prstClr>
              </a:solidFill>
              <a:latin typeface="Berlin Sans FB Demi" pitchFamily="34" charset="0"/>
            </a:endParaRPr>
          </a:p>
          <a:p>
            <a:pPr algn="ctr"/>
            <a:endParaRPr lang="en-US" sz="3800" dirty="0">
              <a:latin typeface="Berlin Sans FB Demi" pitchFamily="34" charset="0"/>
            </a:endParaRPr>
          </a:p>
        </p:txBody>
      </p:sp>
      <p:sp>
        <p:nvSpPr>
          <p:cNvPr id="9" name="TextBox 8"/>
          <p:cNvSpPr txBox="1"/>
          <p:nvPr/>
        </p:nvSpPr>
        <p:spPr>
          <a:xfrm>
            <a:off x="5029200" y="186792"/>
            <a:ext cx="3743959" cy="6278642"/>
          </a:xfrm>
          <a:prstGeom prst="rect">
            <a:avLst/>
          </a:prstGeom>
          <a:noFill/>
        </p:spPr>
        <p:txBody>
          <a:bodyPr wrap="square" rtlCol="0">
            <a:spAutoFit/>
          </a:bodyPr>
          <a:lstStyle/>
          <a:p>
            <a:pPr lvl="0" algn="ctr"/>
            <a:r>
              <a:rPr lang="en-US" sz="3600" dirty="0">
                <a:latin typeface="Berlin Sans FB Demi" pitchFamily="34" charset="0"/>
              </a:rPr>
              <a:t>Sticks &amp; Stones: </a:t>
            </a:r>
          </a:p>
          <a:p>
            <a:pPr lvl="0" algn="ctr"/>
            <a:r>
              <a:rPr lang="en-US" sz="3600" dirty="0">
                <a:latin typeface="Berlin Sans FB Demi" pitchFamily="34" charset="0"/>
              </a:rPr>
              <a:t>The Social Context for Learning </a:t>
            </a:r>
            <a:endParaRPr lang="en-US" sz="3600" dirty="0" smtClean="0">
              <a:latin typeface="Berlin Sans FB Demi" pitchFamily="34" charset="0"/>
            </a:endParaRPr>
          </a:p>
          <a:p>
            <a:pPr lvl="0" algn="ctr"/>
            <a:r>
              <a:rPr lang="en-US" sz="3600" dirty="0" smtClean="0">
                <a:latin typeface="Berlin Sans FB Demi" pitchFamily="34" charset="0"/>
              </a:rPr>
              <a:t>Self-Stigma </a:t>
            </a:r>
            <a:r>
              <a:rPr lang="en-US" sz="3600" dirty="0">
                <a:latin typeface="Berlin Sans FB Demi" pitchFamily="34" charset="0"/>
              </a:rPr>
              <a:t>Amongst the </a:t>
            </a:r>
            <a:r>
              <a:rPr lang="en-US" sz="3600" dirty="0" smtClean="0">
                <a:latin typeface="Berlin Sans FB Demi" pitchFamily="34" charset="0"/>
              </a:rPr>
              <a:t>Obese</a:t>
            </a:r>
          </a:p>
          <a:p>
            <a:pPr lvl="0" algn="ctr"/>
            <a:endParaRPr lang="en-US" sz="3600" dirty="0" smtClean="0">
              <a:solidFill>
                <a:prstClr val="white"/>
              </a:solidFill>
              <a:latin typeface="Berlin Sans FB Demi" pitchFamily="34" charset="0"/>
            </a:endParaRPr>
          </a:p>
          <a:p>
            <a:pPr lvl="0" algn="ctr"/>
            <a:r>
              <a:rPr lang="en-US" sz="3200" dirty="0" smtClean="0">
                <a:solidFill>
                  <a:srgbClr val="FF0000"/>
                </a:solidFill>
                <a:latin typeface="Berlin Sans FB Demi" pitchFamily="34" charset="0"/>
              </a:rPr>
              <a:t>Emily Squyres</a:t>
            </a:r>
          </a:p>
          <a:p>
            <a:pPr lvl="0" algn="ctr"/>
            <a:r>
              <a:rPr lang="en-US" sz="3000" dirty="0" smtClean="0">
                <a:solidFill>
                  <a:srgbClr val="FF0000"/>
                </a:solidFill>
                <a:latin typeface="Berlin Sans FB Demi" pitchFamily="34" charset="0"/>
              </a:rPr>
              <a:t>Dr. Emily Sandoz</a:t>
            </a:r>
          </a:p>
          <a:p>
            <a:pPr lvl="0" algn="ctr"/>
            <a:r>
              <a:rPr lang="en-US" sz="2600" dirty="0" smtClean="0">
                <a:solidFill>
                  <a:srgbClr val="FF0000"/>
                </a:solidFill>
                <a:latin typeface="Berlin Sans FB Demi" pitchFamily="34" charset="0"/>
              </a:rPr>
              <a:t>Louisiana Contextual Science Research Group</a:t>
            </a:r>
          </a:p>
        </p:txBody>
      </p:sp>
    </p:spTree>
    <p:extLst>
      <p:ext uri="{BB962C8B-B14F-4D97-AF65-F5344CB8AC3E}">
        <p14:creationId xmlns:p14="http://schemas.microsoft.com/office/powerpoint/2010/main" val="2622578992"/>
      </p:ext>
    </p:extLst>
  </p:cSld>
  <p:clrMapOvr>
    <a:masterClrMapping/>
  </p:clrMapOvr>
  <mc:AlternateContent xmlns:mc="http://schemas.openxmlformats.org/markup-compatibility/2006" xmlns:p14="http://schemas.microsoft.com/office/powerpoint/2010/main">
    <mc:Choice Requires="p14">
      <p:transition spd="slow" p14:dur="2000" advTm="2476"/>
    </mc:Choice>
    <mc:Fallback xmlns="">
      <p:transition xmlns:p14="http://schemas.microsoft.com/office/powerpoint/2010/main" spd="slow" advTm="247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6.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 y="0"/>
            <a:ext cx="9144000" cy="6858000"/>
          </a:xfrm>
          <a:prstGeom prst="rect">
            <a:avLst/>
          </a:prstGeom>
        </p:spPr>
      </p:pic>
      <p:sp>
        <p:nvSpPr>
          <p:cNvPr id="2" name="TextBox 1"/>
          <p:cNvSpPr txBox="1"/>
          <p:nvPr/>
        </p:nvSpPr>
        <p:spPr>
          <a:xfrm>
            <a:off x="3581400" y="1600200"/>
            <a:ext cx="4800600" cy="1938992"/>
          </a:xfrm>
          <a:prstGeom prst="rect">
            <a:avLst/>
          </a:prstGeom>
          <a:noFill/>
        </p:spPr>
        <p:txBody>
          <a:bodyPr wrap="square" rtlCol="0">
            <a:spAutoFit/>
          </a:bodyPr>
          <a:lstStyle/>
          <a:p>
            <a:pPr algn="ctr"/>
            <a:r>
              <a:rPr lang="en-US" sz="2400" dirty="0" smtClean="0">
                <a:solidFill>
                  <a:schemeClr val="bg1"/>
                </a:solidFill>
                <a:latin typeface="Arial Rounded MT Bold"/>
                <a:cs typeface="Arial Rounded MT Bold"/>
              </a:rPr>
              <a:t>Emily Squyres</a:t>
            </a:r>
          </a:p>
          <a:p>
            <a:pPr algn="ctr"/>
            <a:r>
              <a:rPr lang="en-US" sz="2400" dirty="0" smtClean="0">
                <a:solidFill>
                  <a:schemeClr val="bg1"/>
                </a:solidFill>
                <a:latin typeface="Arial Rounded MT Bold"/>
                <a:cs typeface="Arial Rounded MT Bold"/>
              </a:rPr>
              <a:t>emmerss@gmail.com</a:t>
            </a:r>
          </a:p>
          <a:p>
            <a:pPr algn="ctr"/>
            <a:endParaRPr lang="en-US" sz="2400" dirty="0">
              <a:solidFill>
                <a:schemeClr val="bg1"/>
              </a:solidFill>
              <a:latin typeface="Arial Rounded MT Bold"/>
              <a:cs typeface="Arial Rounded MT Bold"/>
            </a:endParaRPr>
          </a:p>
          <a:p>
            <a:pPr algn="ctr"/>
            <a:r>
              <a:rPr lang="en-US" sz="2400" dirty="0" smtClean="0">
                <a:solidFill>
                  <a:schemeClr val="bg1"/>
                </a:solidFill>
                <a:latin typeface="Arial Rounded MT Bold"/>
                <a:cs typeface="Arial Rounded MT Bold"/>
              </a:rPr>
              <a:t>Emily K. Sandoz</a:t>
            </a:r>
          </a:p>
          <a:p>
            <a:pPr algn="ctr"/>
            <a:r>
              <a:rPr lang="en-US" sz="2400" dirty="0" err="1" smtClean="0">
                <a:solidFill>
                  <a:schemeClr val="bg1"/>
                </a:solidFill>
                <a:latin typeface="Arial Rounded MT Bold"/>
                <a:cs typeface="Arial Rounded MT Bold"/>
              </a:rPr>
              <a:t>emilysandoz@louisiana.edu</a:t>
            </a:r>
            <a:endParaRPr lang="en-US" sz="2400" dirty="0">
              <a:solidFill>
                <a:schemeClr val="bg1"/>
              </a:solidFill>
              <a:latin typeface="Arial Rounded MT Bold"/>
              <a:cs typeface="Arial Rounded MT Bold"/>
            </a:endParaRPr>
          </a:p>
        </p:txBody>
      </p:sp>
      <p:sp>
        <p:nvSpPr>
          <p:cNvPr id="5" name="TextBox 4"/>
          <p:cNvSpPr txBox="1"/>
          <p:nvPr/>
        </p:nvSpPr>
        <p:spPr>
          <a:xfrm>
            <a:off x="1676400" y="5486400"/>
            <a:ext cx="4495800" cy="369332"/>
          </a:xfrm>
          <a:prstGeom prst="rect">
            <a:avLst/>
          </a:prstGeom>
          <a:noFill/>
        </p:spPr>
        <p:txBody>
          <a:bodyPr wrap="square" rtlCol="0">
            <a:spAutoFit/>
          </a:bodyPr>
          <a:lstStyle/>
          <a:p>
            <a:r>
              <a:rPr lang="en-US" dirty="0" err="1" smtClean="0">
                <a:solidFill>
                  <a:srgbClr val="000000"/>
                </a:solidFill>
                <a:latin typeface="Arial Rounded MT Bold"/>
                <a:cs typeface="Arial Rounded MT Bold"/>
              </a:rPr>
              <a:t>www.louisianacontextualscience.com</a:t>
            </a:r>
            <a:endParaRPr lang="en-US" dirty="0">
              <a:solidFill>
                <a:srgbClr val="000000"/>
              </a:solidFill>
              <a:latin typeface="Arial Rounded MT Bold"/>
              <a:cs typeface="Arial Rounded MT Bold"/>
            </a:endParaRPr>
          </a:p>
        </p:txBody>
      </p:sp>
    </p:spTree>
    <p:extLst>
      <p:ext uri="{BB962C8B-B14F-4D97-AF65-F5344CB8AC3E}">
        <p14:creationId xmlns:p14="http://schemas.microsoft.com/office/powerpoint/2010/main" val="3815804174"/>
      </p:ext>
    </p:extLst>
  </p:cSld>
  <p:clrMapOvr>
    <a:masterClrMapping/>
  </p:clrMapOvr>
  <mc:AlternateContent xmlns:mc="http://schemas.openxmlformats.org/markup-compatibility/2006" xmlns:p14="http://schemas.microsoft.com/office/powerpoint/2010/main">
    <mc:Choice Requires="p14">
      <p:transition spd="slow" p14:dur="2000" advTm="1223"/>
    </mc:Choice>
    <mc:Fallback xmlns="">
      <p:transition xmlns:p14="http://schemas.microsoft.com/office/powerpoint/2010/main" spd="slow" advTm="122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5678104"/>
      </p:ext>
    </p:extLst>
  </p:cSld>
  <p:clrMapOvr>
    <a:masterClrMapping/>
  </p:clrMapOvr>
  <mc:AlternateContent xmlns:mc="http://schemas.openxmlformats.org/markup-compatibility/2006" xmlns:p14="http://schemas.microsoft.com/office/powerpoint/2010/main">
    <mc:Choice Requires="p14">
      <p:transition spd="slow" p14:dur="2000" advTm="27"/>
    </mc:Choice>
    <mc:Fallback xmlns="">
      <p:transition xmlns:p14="http://schemas.microsoft.com/office/powerpoint/2010/main" spd="slow" advTm="2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4629167"/>
      </p:ext>
    </p:extLst>
  </p:cSld>
  <p:clrMapOvr>
    <a:masterClrMapping/>
  </p:clrMapOvr>
  <mc:AlternateContent xmlns:mc="http://schemas.openxmlformats.org/markup-compatibility/2006" xmlns:p14="http://schemas.microsoft.com/office/powerpoint/2010/main">
    <mc:Choice Requires="p14">
      <p:transition spd="slow" p14:dur="2000" advTm="39"/>
    </mc:Choice>
    <mc:Fallback xmlns="">
      <p:transition xmlns:p14="http://schemas.microsoft.com/office/powerpoint/2010/main" spd="slow" advTm="3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5871007"/>
      </p:ext>
    </p:extLst>
  </p:cSld>
  <p:clrMapOvr>
    <a:masterClrMapping/>
  </p:clrMapOvr>
  <mc:AlternateContent xmlns:mc="http://schemas.openxmlformats.org/markup-compatibility/2006" xmlns:p14="http://schemas.microsoft.com/office/powerpoint/2010/main">
    <mc:Choice Requires="p14">
      <p:transition spd="slow" p14:dur="2000" advTm="169"/>
    </mc:Choice>
    <mc:Fallback xmlns="">
      <p:transition xmlns:p14="http://schemas.microsoft.com/office/powerpoint/2010/main" spd="slow" advTm="16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16884"/>
      </p:ext>
    </p:extLst>
  </p:cSld>
  <p:clrMapOvr>
    <a:masterClrMapping/>
  </p:clrMapOvr>
  <mc:AlternateContent xmlns:mc="http://schemas.openxmlformats.org/markup-compatibility/2006" xmlns:p14="http://schemas.microsoft.com/office/powerpoint/2010/main">
    <mc:Choice Requires="p14">
      <p:transition spd="slow" p14:dur="2000" advTm="465"/>
    </mc:Choice>
    <mc:Fallback xmlns="">
      <p:transition xmlns:p14="http://schemas.microsoft.com/office/powerpoint/2010/main" spd="slow" advTm="46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2157690"/>
      </p:ext>
    </p:extLst>
  </p:cSld>
  <p:clrMapOvr>
    <a:masterClrMapping/>
  </p:clrMapOvr>
  <mc:AlternateContent xmlns:mc="http://schemas.openxmlformats.org/markup-compatibility/2006" xmlns:p14="http://schemas.microsoft.com/office/powerpoint/2010/main">
    <mc:Choice Requires="p14">
      <p:transition spd="slow" p14:dur="2000" advTm="7377"/>
    </mc:Choice>
    <mc:Fallback xmlns="">
      <p:transition xmlns:p14="http://schemas.microsoft.com/office/powerpoint/2010/main" spd="slow" advTm="737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val 10"/>
          <p:cNvSpPr/>
          <p:nvPr/>
        </p:nvSpPr>
        <p:spPr>
          <a:xfrm>
            <a:off x="1066800" y="1447800"/>
            <a:ext cx="1828800" cy="1447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Arial Rounded MT Bold"/>
                <a:cs typeface="Arial Rounded MT Bold"/>
              </a:rPr>
              <a:t>ME</a:t>
            </a:r>
            <a:endParaRPr lang="en-US" sz="2800" dirty="0">
              <a:latin typeface="Arial Rounded MT Bold"/>
              <a:cs typeface="Arial Rounded MT Bold"/>
            </a:endParaRPr>
          </a:p>
        </p:txBody>
      </p:sp>
      <p:sp>
        <p:nvSpPr>
          <p:cNvPr id="12" name="Oval 11"/>
          <p:cNvSpPr/>
          <p:nvPr/>
        </p:nvSpPr>
        <p:spPr>
          <a:xfrm>
            <a:off x="6019800" y="1371600"/>
            <a:ext cx="1828800" cy="14478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Arial Rounded MT Bold"/>
                <a:cs typeface="Arial Rounded MT Bold"/>
              </a:rPr>
              <a:t>MOM</a:t>
            </a:r>
            <a:endParaRPr lang="en-US" sz="2800" dirty="0">
              <a:latin typeface="Arial Rounded MT Bold"/>
              <a:cs typeface="Arial Rounded MT Bold"/>
            </a:endParaRPr>
          </a:p>
        </p:txBody>
      </p:sp>
      <p:sp>
        <p:nvSpPr>
          <p:cNvPr id="13" name="Diamond 12"/>
          <p:cNvSpPr/>
          <p:nvPr/>
        </p:nvSpPr>
        <p:spPr>
          <a:xfrm>
            <a:off x="914400" y="3200400"/>
            <a:ext cx="2209800" cy="16764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Rounded MT Bold"/>
                <a:cs typeface="Arial Rounded MT Bold"/>
              </a:rPr>
              <a:t>HERE</a:t>
            </a:r>
            <a:endParaRPr lang="en-US" sz="2000" dirty="0">
              <a:latin typeface="Arial Rounded MT Bold"/>
              <a:cs typeface="Arial Rounded MT Bold"/>
            </a:endParaRPr>
          </a:p>
        </p:txBody>
      </p:sp>
      <p:sp>
        <p:nvSpPr>
          <p:cNvPr id="14" name="Diamond 13"/>
          <p:cNvSpPr/>
          <p:nvPr/>
        </p:nvSpPr>
        <p:spPr>
          <a:xfrm>
            <a:off x="5867400" y="3048000"/>
            <a:ext cx="2209800" cy="167640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Arial Rounded MT Bold"/>
                <a:cs typeface="Arial Rounded MT Bold"/>
              </a:rPr>
              <a:t>THERE</a:t>
            </a:r>
            <a:endParaRPr lang="en-US" sz="2000" dirty="0">
              <a:latin typeface="Arial Rounded MT Bold"/>
              <a:cs typeface="Arial Rounded MT Bold"/>
            </a:endParaRPr>
          </a:p>
        </p:txBody>
      </p:sp>
      <p:sp>
        <p:nvSpPr>
          <p:cNvPr id="15" name="Rectangle 14"/>
          <p:cNvSpPr/>
          <p:nvPr/>
        </p:nvSpPr>
        <p:spPr>
          <a:xfrm>
            <a:off x="1066800" y="5105400"/>
            <a:ext cx="1828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Arial Rounded MT Bold"/>
                <a:cs typeface="Arial Rounded MT Bold"/>
              </a:rPr>
              <a:t>NOW</a:t>
            </a:r>
            <a:endParaRPr lang="en-US" sz="2400" dirty="0">
              <a:latin typeface="Arial Rounded MT Bold"/>
              <a:cs typeface="Arial Rounded MT Bold"/>
            </a:endParaRPr>
          </a:p>
        </p:txBody>
      </p:sp>
      <p:sp>
        <p:nvSpPr>
          <p:cNvPr id="16" name="Rectangle 15"/>
          <p:cNvSpPr/>
          <p:nvPr/>
        </p:nvSpPr>
        <p:spPr>
          <a:xfrm>
            <a:off x="6019800" y="5181600"/>
            <a:ext cx="1828800" cy="1295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Arial Rounded MT Bold"/>
                <a:cs typeface="Arial Rounded MT Bold"/>
              </a:rPr>
              <a:t>THEN</a:t>
            </a:r>
            <a:endParaRPr lang="en-US" sz="2400" dirty="0">
              <a:latin typeface="Arial Rounded MT Bold"/>
              <a:cs typeface="Arial Rounded MT Bold"/>
            </a:endParaRPr>
          </a:p>
        </p:txBody>
      </p:sp>
      <p:sp>
        <p:nvSpPr>
          <p:cNvPr id="2" name="TextBox 1"/>
          <p:cNvSpPr txBox="1"/>
          <p:nvPr/>
        </p:nvSpPr>
        <p:spPr>
          <a:xfrm>
            <a:off x="76200" y="304800"/>
            <a:ext cx="9067800" cy="523220"/>
          </a:xfrm>
          <a:prstGeom prst="rect">
            <a:avLst/>
          </a:prstGeom>
          <a:noFill/>
        </p:spPr>
        <p:txBody>
          <a:bodyPr wrap="square" rtlCol="0">
            <a:spAutoFit/>
          </a:bodyPr>
          <a:lstStyle/>
          <a:p>
            <a:pPr algn="ctr"/>
            <a:r>
              <a:rPr lang="en-US" sz="2800" dirty="0" err="1" smtClean="0">
                <a:latin typeface="Arial Rounded MT Bold"/>
                <a:cs typeface="Arial Rounded MT Bold"/>
              </a:rPr>
              <a:t>Diectic</a:t>
            </a:r>
            <a:r>
              <a:rPr lang="en-US" sz="2800" dirty="0" smtClean="0">
                <a:latin typeface="Arial Rounded MT Bold"/>
                <a:cs typeface="Arial Rounded MT Bold"/>
              </a:rPr>
              <a:t> Relational Responding</a:t>
            </a:r>
            <a:endParaRPr lang="en-US" sz="2800" dirty="0">
              <a:latin typeface="Arial Rounded MT Bold"/>
              <a:cs typeface="Arial Rounded MT Bold"/>
            </a:endParaRPr>
          </a:p>
        </p:txBody>
      </p:sp>
      <p:cxnSp>
        <p:nvCxnSpPr>
          <p:cNvPr id="4" name="Straight Arrow Connector 3"/>
          <p:cNvCxnSpPr/>
          <p:nvPr/>
        </p:nvCxnSpPr>
        <p:spPr>
          <a:xfrm>
            <a:off x="3581400" y="2209800"/>
            <a:ext cx="1752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581400" y="3962400"/>
            <a:ext cx="1752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581400" y="5867400"/>
            <a:ext cx="17526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4015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a:xfrm>
            <a:off x="914400" y="2438400"/>
            <a:ext cx="2362200" cy="2028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Cooper Black" pitchFamily="18" charset="0"/>
              </a:rPr>
              <a:t>FAT</a:t>
            </a:r>
            <a:endParaRPr lang="en-US" sz="4400" dirty="0">
              <a:latin typeface="Cooper Black" pitchFamily="18" charset="0"/>
            </a:endParaRPr>
          </a:p>
        </p:txBody>
      </p:sp>
      <p:sp>
        <p:nvSpPr>
          <p:cNvPr id="4" name="Oval 3"/>
          <p:cNvSpPr/>
          <p:nvPr/>
        </p:nvSpPr>
        <p:spPr>
          <a:xfrm>
            <a:off x="5943600" y="2285999"/>
            <a:ext cx="2285987" cy="20281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Bell MT" pitchFamily="18" charset="0"/>
              </a:rPr>
              <a:t>THIN</a:t>
            </a:r>
            <a:endParaRPr lang="en-US" sz="3600" dirty="0">
              <a:latin typeface="Bell MT" pitchFamily="18" charset="0"/>
            </a:endParaRPr>
          </a:p>
        </p:txBody>
      </p:sp>
      <p:sp>
        <p:nvSpPr>
          <p:cNvPr id="7" name="Left-Right Arrow 6"/>
          <p:cNvSpPr/>
          <p:nvPr/>
        </p:nvSpPr>
        <p:spPr>
          <a:xfrm>
            <a:off x="3810000" y="3300062"/>
            <a:ext cx="1981200" cy="28314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10361" y="2927866"/>
            <a:ext cx="1828800" cy="369332"/>
          </a:xfrm>
          <a:prstGeom prst="rect">
            <a:avLst/>
          </a:prstGeom>
          <a:noFill/>
        </p:spPr>
        <p:txBody>
          <a:bodyPr wrap="square" rtlCol="0">
            <a:spAutoFit/>
          </a:bodyPr>
          <a:lstStyle/>
          <a:p>
            <a:pPr algn="ctr"/>
            <a:r>
              <a:rPr lang="en-US" dirty="0" smtClean="0"/>
              <a:t>OPPOSITE</a:t>
            </a:r>
            <a:endParaRPr lang="en-US" dirty="0"/>
          </a:p>
        </p:txBody>
      </p:sp>
      <p:cxnSp>
        <p:nvCxnSpPr>
          <p:cNvPr id="10" name="Straight Connector 9"/>
          <p:cNvCxnSpPr/>
          <p:nvPr/>
        </p:nvCxnSpPr>
        <p:spPr>
          <a:xfrm flipH="1">
            <a:off x="914400" y="4267200"/>
            <a:ext cx="381000" cy="943673"/>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21360">
            <a:off x="2074866" y="4448532"/>
            <a:ext cx="3238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19600"/>
            <a:ext cx="3238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54490">
            <a:off x="3042920" y="4243087"/>
            <a:ext cx="445673" cy="110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41403">
            <a:off x="7038975" y="4471283"/>
            <a:ext cx="3238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36027">
            <a:off x="7991474" y="4312459"/>
            <a:ext cx="3238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752600" y="5334000"/>
            <a:ext cx="914400" cy="914400"/>
            <a:chOff x="1981200" y="5334000"/>
            <a:chExt cx="914400" cy="914400"/>
          </a:xfrm>
        </p:grpSpPr>
        <p:sp>
          <p:nvSpPr>
            <p:cNvPr id="23" name="Rectangle 22"/>
            <p:cNvSpPr/>
            <p:nvPr/>
          </p:nvSpPr>
          <p:spPr>
            <a:xfrm>
              <a:off x="19812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81200" y="5638800"/>
              <a:ext cx="914400" cy="369332"/>
            </a:xfrm>
            <a:prstGeom prst="rect">
              <a:avLst/>
            </a:prstGeom>
            <a:noFill/>
          </p:spPr>
          <p:txBody>
            <a:bodyPr wrap="square" rtlCol="0">
              <a:spAutoFit/>
            </a:bodyPr>
            <a:lstStyle/>
            <a:p>
              <a:pPr algn="ctr"/>
              <a:r>
                <a:rPr lang="en-US" dirty="0" smtClean="0"/>
                <a:t>JILL</a:t>
              </a:r>
              <a:endParaRPr lang="en-US" dirty="0"/>
            </a:p>
          </p:txBody>
        </p:sp>
      </p:grpSp>
      <p:grpSp>
        <p:nvGrpSpPr>
          <p:cNvPr id="9" name="Group 8"/>
          <p:cNvGrpSpPr/>
          <p:nvPr/>
        </p:nvGrpSpPr>
        <p:grpSpPr>
          <a:xfrm>
            <a:off x="3048000" y="5334000"/>
            <a:ext cx="914400" cy="914400"/>
            <a:chOff x="3276600" y="5334000"/>
            <a:chExt cx="914400" cy="914400"/>
          </a:xfrm>
        </p:grpSpPr>
        <p:sp>
          <p:nvSpPr>
            <p:cNvPr id="22" name="Rectangle 21"/>
            <p:cNvSpPr/>
            <p:nvPr/>
          </p:nvSpPr>
          <p:spPr>
            <a:xfrm>
              <a:off x="32766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5638800"/>
              <a:ext cx="914400" cy="369332"/>
            </a:xfrm>
            <a:prstGeom prst="rect">
              <a:avLst/>
            </a:prstGeom>
            <a:noFill/>
          </p:spPr>
          <p:txBody>
            <a:bodyPr wrap="square" rtlCol="0">
              <a:spAutoFit/>
            </a:bodyPr>
            <a:lstStyle/>
            <a:p>
              <a:pPr algn="ctr"/>
              <a:r>
                <a:rPr lang="en-US" dirty="0" smtClean="0"/>
                <a:t>LIZ</a:t>
              </a:r>
              <a:endParaRPr lang="en-US" dirty="0"/>
            </a:p>
          </p:txBody>
        </p:sp>
      </p:grpSp>
      <p:sp>
        <p:nvSpPr>
          <p:cNvPr id="19" name="Rectangle 18"/>
          <p:cNvSpPr/>
          <p:nvPr/>
        </p:nvSpPr>
        <p:spPr>
          <a:xfrm>
            <a:off x="54864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62600" y="5638800"/>
            <a:ext cx="838200" cy="369332"/>
          </a:xfrm>
          <a:prstGeom prst="rect">
            <a:avLst/>
          </a:prstGeom>
          <a:noFill/>
        </p:spPr>
        <p:txBody>
          <a:bodyPr wrap="square" rtlCol="0">
            <a:spAutoFit/>
          </a:bodyPr>
          <a:lstStyle/>
          <a:p>
            <a:r>
              <a:rPr lang="en-US" dirty="0" smtClean="0"/>
              <a:t>GINA</a:t>
            </a:r>
            <a:endParaRPr lang="en-US" dirty="0"/>
          </a:p>
        </p:txBody>
      </p:sp>
      <p:sp>
        <p:nvSpPr>
          <p:cNvPr id="20" name="Rectangle 19"/>
          <p:cNvSpPr/>
          <p:nvPr/>
        </p:nvSpPr>
        <p:spPr>
          <a:xfrm>
            <a:off x="67056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705600" y="5638800"/>
            <a:ext cx="990600" cy="369332"/>
          </a:xfrm>
          <a:prstGeom prst="rect">
            <a:avLst/>
          </a:prstGeom>
          <a:noFill/>
        </p:spPr>
        <p:txBody>
          <a:bodyPr wrap="square" rtlCol="0">
            <a:spAutoFit/>
          </a:bodyPr>
          <a:lstStyle/>
          <a:p>
            <a:pPr algn="ctr"/>
            <a:r>
              <a:rPr lang="en-US" dirty="0" smtClean="0"/>
              <a:t>DANI</a:t>
            </a:r>
            <a:endParaRPr lang="en-US" dirty="0"/>
          </a:p>
        </p:txBody>
      </p:sp>
      <p:sp>
        <p:nvSpPr>
          <p:cNvPr id="24" name="Rectangle 23"/>
          <p:cNvSpPr/>
          <p:nvPr/>
        </p:nvSpPr>
        <p:spPr>
          <a:xfrm>
            <a:off x="8001000" y="5334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924800" y="5638800"/>
            <a:ext cx="990600" cy="369332"/>
          </a:xfrm>
          <a:prstGeom prst="rect">
            <a:avLst/>
          </a:prstGeom>
          <a:noFill/>
        </p:spPr>
        <p:txBody>
          <a:bodyPr wrap="square" rtlCol="0">
            <a:spAutoFit/>
          </a:bodyPr>
          <a:lstStyle/>
          <a:p>
            <a:pPr algn="ctr"/>
            <a:r>
              <a:rPr lang="en-US" dirty="0" smtClean="0"/>
              <a:t>ASH</a:t>
            </a:r>
            <a:endParaRPr lang="en-US" dirty="0"/>
          </a:p>
        </p:txBody>
      </p:sp>
      <p:grpSp>
        <p:nvGrpSpPr>
          <p:cNvPr id="5" name="Group 4"/>
          <p:cNvGrpSpPr/>
          <p:nvPr/>
        </p:nvGrpSpPr>
        <p:grpSpPr>
          <a:xfrm>
            <a:off x="381000" y="5334000"/>
            <a:ext cx="953947" cy="914400"/>
            <a:chOff x="609600" y="5343173"/>
            <a:chExt cx="953947" cy="914400"/>
          </a:xfrm>
        </p:grpSpPr>
        <p:sp>
          <p:nvSpPr>
            <p:cNvPr id="21" name="Rectangle 20"/>
            <p:cNvSpPr/>
            <p:nvPr/>
          </p:nvSpPr>
          <p:spPr>
            <a:xfrm>
              <a:off x="649147" y="534317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09600" y="5638800"/>
              <a:ext cx="914399" cy="369332"/>
            </a:xfrm>
            <a:prstGeom prst="rect">
              <a:avLst/>
            </a:prstGeom>
            <a:noFill/>
          </p:spPr>
          <p:txBody>
            <a:bodyPr wrap="square" rtlCol="0">
              <a:spAutoFit/>
            </a:bodyPr>
            <a:lstStyle/>
            <a:p>
              <a:pPr algn="ctr"/>
              <a:r>
                <a:rPr lang="en-US" dirty="0" smtClean="0"/>
                <a:t>ME</a:t>
              </a:r>
              <a:endParaRPr lang="en-US" dirty="0"/>
            </a:p>
          </p:txBody>
        </p:sp>
      </p:grpSp>
      <p:sp>
        <p:nvSpPr>
          <p:cNvPr id="26" name="Explosion 2 25"/>
          <p:cNvSpPr/>
          <p:nvPr/>
        </p:nvSpPr>
        <p:spPr>
          <a:xfrm>
            <a:off x="1600200" y="220996"/>
            <a:ext cx="3048000" cy="122826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ritannic Bold" pitchFamily="34" charset="0"/>
              </a:rPr>
              <a:t>STUPID</a:t>
            </a:r>
            <a:endParaRPr lang="en-US" sz="2400" dirty="0">
              <a:latin typeface="Britannic Bold" pitchFamily="34" charset="0"/>
            </a:endParaRPr>
          </a:p>
        </p:txBody>
      </p:sp>
      <p:sp>
        <p:nvSpPr>
          <p:cNvPr id="27" name="Explosion 2 26"/>
          <p:cNvSpPr/>
          <p:nvPr/>
        </p:nvSpPr>
        <p:spPr>
          <a:xfrm rot="20958364">
            <a:off x="-198473" y="883085"/>
            <a:ext cx="2553692" cy="128108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Britannic Bold" pitchFamily="34" charset="0"/>
              </a:rPr>
              <a:t>UGLY</a:t>
            </a:r>
            <a:endParaRPr lang="en-US" sz="2400" dirty="0">
              <a:latin typeface="Britannic Bold" pitchFamily="34" charset="0"/>
            </a:endParaRPr>
          </a:p>
        </p:txBody>
      </p:sp>
      <p:sp>
        <p:nvSpPr>
          <p:cNvPr id="28" name="Cloud 27"/>
          <p:cNvSpPr/>
          <p:nvPr/>
        </p:nvSpPr>
        <p:spPr>
          <a:xfrm>
            <a:off x="4397524" y="944896"/>
            <a:ext cx="2067036" cy="10087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Lucida Calligraphy" pitchFamily="66" charset="0"/>
              </a:rPr>
              <a:t>Smart</a:t>
            </a:r>
            <a:endParaRPr lang="en-US" sz="2400" b="1" dirty="0">
              <a:latin typeface="Lucida Calligraphy" pitchFamily="66" charset="0"/>
            </a:endParaRPr>
          </a:p>
        </p:txBody>
      </p:sp>
      <p:sp>
        <p:nvSpPr>
          <p:cNvPr id="29" name="Cloud 28"/>
          <p:cNvSpPr/>
          <p:nvPr/>
        </p:nvSpPr>
        <p:spPr>
          <a:xfrm rot="1388108">
            <a:off x="5813379" y="650516"/>
            <a:ext cx="3429000" cy="81475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Lucida Calligraphy" pitchFamily="66" charset="0"/>
              </a:rPr>
              <a:t>Beautiful</a:t>
            </a:r>
            <a:endParaRPr lang="en-US" sz="2400" b="1" dirty="0">
              <a:latin typeface="Lucida Calligraphy" pitchFamily="66" charset="0"/>
            </a:endParaRPr>
          </a:p>
        </p:txBody>
      </p:sp>
      <p:pic>
        <p:nvPicPr>
          <p:cNvPr id="513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6" y="1974687"/>
            <a:ext cx="701193" cy="639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05573">
            <a:off x="2582518" y="1593687"/>
            <a:ext cx="835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042" y="2028347"/>
            <a:ext cx="792584" cy="72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50577">
            <a:off x="7157458" y="1583090"/>
            <a:ext cx="695638" cy="63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3533"/>
    </mc:Choice>
    <mc:Fallback xmlns="">
      <p:transition xmlns:p14="http://schemas.microsoft.com/office/powerpoint/2010/main" spd="slow" advTm="53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p:bldP spid="19" grpId="0" animBg="1"/>
      <p:bldP spid="16" grpId="0"/>
      <p:bldP spid="20" grpId="0" animBg="1"/>
      <p:bldP spid="17" grpId="0"/>
      <p:bldP spid="24" grpId="0" animBg="1"/>
      <p:bldP spid="18" grpId="0"/>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gon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5" r="-1055"/>
          <a:stretch/>
        </p:blipFill>
        <p:spPr>
          <a:xfrm>
            <a:off x="0" y="0"/>
            <a:ext cx="9144000" cy="6629400"/>
          </a:xfrm>
        </p:spPr>
      </p:pic>
    </p:spTree>
    <p:extLst>
      <p:ext uri="{BB962C8B-B14F-4D97-AF65-F5344CB8AC3E}">
        <p14:creationId xmlns:p14="http://schemas.microsoft.com/office/powerpoint/2010/main" val="3735735519"/>
      </p:ext>
    </p:extLst>
  </p:cSld>
  <p:clrMapOvr>
    <a:masterClrMapping/>
  </p:clrMapOvr>
  <mc:AlternateContent xmlns:mc="http://schemas.openxmlformats.org/markup-compatibility/2006" xmlns:p14="http://schemas.microsoft.com/office/powerpoint/2010/main">
    <mc:Choice Requires="p14">
      <p:transition spd="slow" p14:dur="2000" advTm="3962"/>
    </mc:Choice>
    <mc:Fallback xmlns="">
      <p:transition xmlns:p14="http://schemas.microsoft.com/office/powerpoint/2010/main" spd="slow" advTm="396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3|0.1|0.1|0.1|0.1"/>
</p:tagLst>
</file>

<file path=ppt/tags/tag2.xml><?xml version="1.0" encoding="utf-8"?>
<p:tagLst xmlns:a="http://schemas.openxmlformats.org/drawingml/2006/main" xmlns:r="http://schemas.openxmlformats.org/officeDocument/2006/relationships" xmlns:p="http://schemas.openxmlformats.org/presentationml/2006/main">
  <p:tag name="TIMING" val="|2.5|0.2|0.2|0.2|0.2|0.2|0.3|0.3|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12017</TotalTime>
  <Words>1267</Words>
  <Application>Microsoft Office PowerPoint</Application>
  <PresentationFormat>On-screen Show (4:3)</PresentationFormat>
  <Paragraphs>133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Emily</cp:lastModifiedBy>
  <cp:revision>99</cp:revision>
  <dcterms:created xsi:type="dcterms:W3CDTF">2013-05-17T02:42:49Z</dcterms:created>
  <dcterms:modified xsi:type="dcterms:W3CDTF">2014-06-30T20:14:12Z</dcterms:modified>
</cp:coreProperties>
</file>